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2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Logo ufficiale AGIS: immagine fornita dall’utente.</a:t>
            </a:r>
          </a:p>
          <a:p>
            <a:r>
              <a:t>- Silhouette a gesso del golfista: generata con image_gen per questa presentazione.</a:t>
            </a:r>
          </a:p>
          <a:p>
            <a:r>
              <a:t>- Contenuti: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Biografia di Marco Durante: testo fornito dall’utente.</a:t>
            </a:r>
          </a:p>
          <a:p>
            <a:r>
              <a:t>- Ritratto di Marco Durante: fotografia fornita dall’utente e reinterpretata a gessetto con image_gen.</a:t>
            </a:r>
          </a:p>
          <a:p>
            <a:r>
              <a:t>- Logo ufficiale AGIS: immagine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Logo ufficiale AGIS: immagine fornita dall’utente.</a:t>
            </a:r>
          </a:p>
          <a:p>
            <a:r>
              <a:t>- Immagine finale con varie silhouette di golfisti: generata con image_gen per questa presentazione.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Contenuti e dati: invariati dalla presentazione sorgente fornita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Marco_Durant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3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28B6CC3C-E6E5-43D7-9D26-6BB02E647E3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33350" cy="6858000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F291369-7543-4C95-AA2C-A4889E35E17D}"/>
              </a:ext>
            </a:extLst>
          </p:cNvPr>
          <p:cNvSpPr>
            <a:spLocks noGrp="1"/>
          </p:cNvSpPr>
          <p:nvPr/>
        </p:nvSpPr>
        <p:spPr>
          <a:xfrm>
            <a:off x="552450" y="1790700"/>
            <a:ext cx="4857750" cy="3000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150" b="1">
                <a:solidFill>
                  <a:srgbClr val="FFFFFF"/>
                </a:solidFill>
              </a:defRPr>
            </a:pPr>
            <a:r>
              <a:rPr sz="3150" b="1" dirty="0">
                <a:solidFill>
                  <a:srgbClr val="FFFFFF"/>
                </a:solidFill>
              </a:rPr>
              <a:t>AGIS,</a:t>
            </a:r>
          </a:p>
          <a:p>
            <a:pPr algn="l">
              <a:buNone/>
              <a:defRPr sz="3150" b="1">
                <a:solidFill>
                  <a:srgbClr val="FFFFFF"/>
                </a:solidFill>
              </a:defRPr>
            </a:pPr>
            <a:r>
              <a:rPr sz="3150" b="1" dirty="0">
                <a:solidFill>
                  <a:srgbClr val="FFFFFF"/>
                </a:solidFill>
              </a:rPr>
              <a:t>Una grande </a:t>
            </a:r>
            <a:r>
              <a:rPr sz="3150" b="1" dirty="0" err="1">
                <a:solidFill>
                  <a:srgbClr val="FFFFFF"/>
                </a:solidFill>
              </a:rPr>
              <a:t>tradizione</a:t>
            </a:r>
            <a:r>
              <a:rPr sz="3150" b="1" dirty="0">
                <a:solidFill>
                  <a:srgbClr val="FFFFFF"/>
                </a:solidFill>
              </a:rPr>
              <a:t> da </a:t>
            </a:r>
            <a:r>
              <a:rPr sz="3150" b="1" dirty="0" err="1">
                <a:solidFill>
                  <a:srgbClr val="FFFFFF"/>
                </a:solidFill>
              </a:rPr>
              <a:t>guidare</a:t>
            </a:r>
            <a:r>
              <a:rPr sz="3150" b="1" dirty="0">
                <a:solidFill>
                  <a:srgbClr val="FFFFFF"/>
                </a:solidFill>
              </a:rPr>
              <a:t> verso il </a:t>
            </a:r>
            <a:r>
              <a:rPr sz="3150" b="1" dirty="0" err="1">
                <a:solidFill>
                  <a:srgbClr val="FFFFFF"/>
                </a:solidFill>
              </a:rPr>
              <a:t>futuro</a:t>
            </a:r>
            <a:r>
              <a:rPr sz="3150" b="1" dirty="0">
                <a:solidFill>
                  <a:srgbClr val="FFFFFF"/>
                </a:solidFill>
              </a:rPr>
              <a:t>:</a:t>
            </a:r>
          </a:p>
          <a:p>
            <a:pPr algn="l">
              <a:buNone/>
              <a:defRPr sz="4350" b="1">
                <a:solidFill>
                  <a:srgbClr val="0A0A0A"/>
                </a:solidFill>
              </a:defRPr>
            </a:pPr>
            <a:endParaRPr sz="3150" b="1" dirty="0">
              <a:solidFill>
                <a:srgbClr val="FFFFFF"/>
              </a:solidFill>
            </a:endParaRPr>
          </a:p>
          <a:p>
            <a:pPr algn="l">
              <a:buNone/>
              <a:defRPr sz="3150" b="1">
                <a:solidFill>
                  <a:srgbClr val="FFFFFF"/>
                </a:solidFill>
              </a:defRPr>
            </a:pPr>
            <a:r>
              <a:rPr sz="3150" b="1" dirty="0">
                <a:solidFill>
                  <a:srgbClr val="FFFFFF"/>
                </a:solidFill>
              </a:rPr>
              <a:t>Mission, Vision, People</a:t>
            </a:r>
          </a:p>
          <a:p>
            <a:pPr algn="l">
              <a:buNone/>
              <a:defRPr sz="4350" b="1">
                <a:solidFill>
                  <a:srgbClr val="0A0A0A"/>
                </a:solidFill>
              </a:defRPr>
            </a:pPr>
            <a:endParaRPr sz="3150" b="1" dirty="0">
              <a:solidFill>
                <a:srgbClr val="FFFFFF"/>
              </a:solidFill>
            </a:endParaRPr>
          </a:p>
          <a:p>
            <a:pPr algn="l">
              <a:buNone/>
              <a:defRPr sz="4350" b="1">
                <a:solidFill>
                  <a:srgbClr val="0A0A0A"/>
                </a:solidFill>
              </a:defRPr>
            </a:pPr>
            <a:endParaRPr sz="3150" b="1" dirty="0">
              <a:solidFill>
                <a:srgbClr val="FFFFFF"/>
              </a:solidFill>
            </a:endParaRPr>
          </a:p>
          <a:p>
            <a:pPr algn="l">
              <a:buNone/>
              <a:defRPr sz="4350" b="1">
                <a:solidFill>
                  <a:srgbClr val="0A0A0A"/>
                </a:solidFill>
              </a:defRPr>
            </a:pPr>
            <a:endParaRPr sz="3150" b="1" dirty="0">
              <a:solidFill>
                <a:srgbClr val="FFFFFF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7B38634-7043-4A26-A2A5-BE8313CB26E8}"/>
              </a:ext>
            </a:extLst>
          </p:cNvPr>
          <p:cNvSpPr>
            <a:spLocks noGrp="1"/>
          </p:cNvSpPr>
          <p:nvPr/>
        </p:nvSpPr>
        <p:spPr>
          <a:xfrm>
            <a:off x="552450" y="5000625"/>
            <a:ext cx="4476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0">
                <a:solidFill>
                  <a:srgbClr val="666A73"/>
                </a:solidFill>
              </a:defRPr>
            </a:pPr>
            <a:endParaRPr dirty="0"/>
          </a:p>
          <a:p>
            <a:pPr algn="l">
              <a:buNone/>
              <a:defRPr sz="1650" b="0">
                <a:solidFill>
                  <a:srgbClr val="666A73"/>
                </a:solidFill>
              </a:defRPr>
            </a:pPr>
            <a:endParaRPr dirty="0"/>
          </a:p>
          <a:p>
            <a:pPr algn="l">
              <a:buNone/>
              <a:defRPr sz="1650" b="0">
                <a:solidFill>
                  <a:srgbClr val="666A73"/>
                </a:solidFill>
              </a:defRPr>
            </a:pPr>
            <a:endParaRPr dirty="0"/>
          </a:p>
          <a:p>
            <a:pPr algn="l">
              <a:buNone/>
              <a:defRPr sz="1650" b="0">
                <a:solidFill>
                  <a:srgbClr val="666A73"/>
                </a:solidFill>
              </a:defRPr>
            </a:pPr>
            <a:endParaRPr dirty="0"/>
          </a:p>
          <a:p>
            <a:pPr algn="l">
              <a:buNone/>
              <a:defRPr sz="1650" b="0">
                <a:solidFill>
                  <a:srgbClr val="666A73"/>
                </a:solidFill>
              </a:defRPr>
            </a:pPr>
            <a:endParaRPr dirty="0"/>
          </a:p>
          <a:p>
            <a:pPr algn="l">
              <a:buNone/>
              <a:defRPr sz="1350" b="0">
                <a:solidFill>
                  <a:srgbClr val="D6A92D"/>
                </a:solidFill>
              </a:defRPr>
            </a:pPr>
            <a:r>
              <a:rPr sz="1350" b="0" dirty="0">
                <a:solidFill>
                  <a:srgbClr val="D6A92D"/>
                </a:solidFill>
              </a:rPr>
              <a:t>Una </a:t>
            </a:r>
            <a:r>
              <a:rPr sz="1350" b="0" dirty="0" err="1">
                <a:solidFill>
                  <a:srgbClr val="D6A92D"/>
                </a:solidFill>
              </a:rPr>
              <a:t>proposta</a:t>
            </a:r>
            <a:r>
              <a:rPr sz="1350" b="0" dirty="0">
                <a:solidFill>
                  <a:srgbClr val="D6A92D"/>
                </a:solidFill>
              </a:rPr>
              <a:t> di </a:t>
            </a:r>
            <a:r>
              <a:rPr sz="1350" b="0" dirty="0" err="1">
                <a:solidFill>
                  <a:srgbClr val="D6A92D"/>
                </a:solidFill>
              </a:rPr>
              <a:t>continuità</a:t>
            </a:r>
            <a:r>
              <a:rPr sz="1350" b="0" dirty="0">
                <a:solidFill>
                  <a:srgbClr val="D6A92D"/>
                </a:solidFill>
              </a:rPr>
              <a:t>, </a:t>
            </a:r>
            <a:r>
              <a:rPr sz="1350" b="0" dirty="0" err="1">
                <a:solidFill>
                  <a:srgbClr val="D6A92D"/>
                </a:solidFill>
              </a:rPr>
              <a:t>crescita</a:t>
            </a:r>
            <a:r>
              <a:rPr sz="1350" b="0" dirty="0">
                <a:solidFill>
                  <a:srgbClr val="D6A92D"/>
                </a:solidFill>
              </a:rPr>
              <a:t> e </a:t>
            </a:r>
            <a:r>
              <a:rPr sz="1350" b="0" dirty="0" err="1">
                <a:solidFill>
                  <a:srgbClr val="D6A92D"/>
                </a:solidFill>
              </a:rPr>
              <a:t>partecipazione</a:t>
            </a:r>
            <a:endParaRPr sz="1350" b="0" dirty="0">
              <a:solidFill>
                <a:srgbClr val="D6A92D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09C260-59F5-4047-99BE-5737C45DCB33}"/>
              </a:ext>
            </a:extLst>
          </p:cNvPr>
          <p:cNvSpPr>
            <a:spLocks noGrp="1"/>
          </p:cNvSpPr>
          <p:nvPr/>
        </p:nvSpPr>
        <p:spPr>
          <a:xfrm>
            <a:off x="1790700" y="72390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D6A92D"/>
                </a:solidFill>
              </a:defRPr>
            </a:pPr>
            <a:r>
              <a:rPr sz="1050" b="1">
                <a:solidFill>
                  <a:srgbClr val="D6A92D"/>
                </a:solidFill>
              </a:rPr>
              <a:t>Una</a:t>
            </a:r>
          </a:p>
          <a:p>
            <a:pPr algn="l">
              <a:buNone/>
              <a:defRPr sz="1050" b="1">
                <a:solidFill>
                  <a:srgbClr val="D6A92D"/>
                </a:solidFill>
              </a:defRPr>
            </a:pPr>
            <a:r>
              <a:rPr sz="1050" b="1">
                <a:solidFill>
                  <a:srgbClr val="D6A92D"/>
                </a:solidFill>
              </a:rPr>
              <a:t>proposta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0C7535E-0A25-49F1-83E0-1611E40DC0E6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90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0">
                <a:solidFill>
                  <a:srgbClr val="D7D1C5"/>
                </a:solidFill>
              </a:defRPr>
            </a:pPr>
            <a:r>
              <a:rPr sz="975" b="0">
                <a:solidFill>
                  <a:srgbClr val="D7D1C5"/>
                </a:solidFill>
              </a:rPr>
              <a:t>Luglio 2026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rcRect l="24205" r="24205"/>
          <a:stretch>
            <a:fillRect/>
          </a:stretch>
        </p:blipFill>
        <p:spPr>
          <a:xfrm>
            <a:off x="5905500" y="0"/>
            <a:ext cx="6286500" cy="6858000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52450" y="400050"/>
            <a:ext cx="990600" cy="9906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5835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8346224D-F91D-413F-993B-C9350591326A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10 · PARTNERSHIP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196AFC27-E4B4-4DE5-A7C3-BEF4629A19A1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>
                <a:solidFill>
                  <a:srgbClr val="123D2D"/>
                </a:solidFill>
              </a:rPr>
              <a:t>Partner per sviluppare attività e servizi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E688D8E-DB1A-4526-89A5-188CD736B1C6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9EDE539-BD8F-41AD-9E70-4EC179121DEF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11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ED7B447-249C-454F-A0AB-668950679ECD}"/>
              </a:ext>
            </a:extLst>
          </p:cNvPr>
          <p:cNvSpPr>
            <a:spLocks noGrp="1"/>
          </p:cNvSpPr>
          <p:nvPr/>
        </p:nvSpPr>
        <p:spPr>
          <a:xfrm>
            <a:off x="533400" y="1857375"/>
            <a:ext cx="11106150" cy="1200150"/>
          </a:xfrm>
          <a:prstGeom prst="rect">
            <a:avLst/>
          </a:prstGeom>
          <a:solidFill>
            <a:srgbClr val="FBF8F1"/>
          </a:solidFill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500" b="1">
                <a:solidFill>
                  <a:srgbClr val="16382D"/>
                </a:solidFill>
              </a:defRPr>
            </a:pPr>
            <a:r>
              <a:rPr sz="1500" b="1" dirty="0">
                <a:solidFill>
                  <a:srgbClr val="16382D"/>
                </a:solidFill>
              </a:rPr>
              <a:t>Per </a:t>
            </a:r>
            <a:r>
              <a:rPr sz="1500" b="1" dirty="0" err="1">
                <a:solidFill>
                  <a:srgbClr val="16382D"/>
                </a:solidFill>
              </a:rPr>
              <a:t>attrarre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più</a:t>
            </a:r>
            <a:r>
              <a:rPr sz="1500" b="1" dirty="0">
                <a:solidFill>
                  <a:srgbClr val="16382D"/>
                </a:solidFill>
              </a:rPr>
              <a:t> sponsor, AGIS </a:t>
            </a:r>
            <a:r>
              <a:rPr sz="1500" b="1" dirty="0" err="1">
                <a:solidFill>
                  <a:srgbClr val="16382D"/>
                </a:solidFill>
              </a:rPr>
              <a:t>deve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rendere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riconoscibile</a:t>
            </a:r>
            <a:r>
              <a:rPr sz="1500" b="1" dirty="0">
                <a:solidFill>
                  <a:srgbClr val="16382D"/>
                </a:solidFill>
              </a:rPr>
              <a:t> il </a:t>
            </a:r>
            <a:r>
              <a:rPr sz="1500" b="1" dirty="0" err="1">
                <a:solidFill>
                  <a:srgbClr val="16382D"/>
                </a:solidFill>
              </a:rPr>
              <a:t>valore</a:t>
            </a:r>
            <a:r>
              <a:rPr sz="1500" b="1" dirty="0">
                <a:solidFill>
                  <a:srgbClr val="16382D"/>
                </a:solidFill>
              </a:rPr>
              <a:t> della propria rete: </a:t>
            </a:r>
            <a:r>
              <a:rPr sz="1500" b="1" dirty="0" err="1">
                <a:solidFill>
                  <a:srgbClr val="16382D"/>
                </a:solidFill>
              </a:rPr>
              <a:t>numero</a:t>
            </a:r>
            <a:r>
              <a:rPr sz="1500" b="1" dirty="0">
                <a:solidFill>
                  <a:srgbClr val="16382D"/>
                </a:solidFill>
              </a:rPr>
              <a:t> e </a:t>
            </a:r>
            <a:r>
              <a:rPr sz="1500" b="1" dirty="0" err="1">
                <a:solidFill>
                  <a:srgbClr val="16382D"/>
                </a:solidFill>
              </a:rPr>
              <a:t>profilo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dei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soci</a:t>
            </a:r>
            <a:r>
              <a:rPr sz="1500" b="1" dirty="0">
                <a:solidFill>
                  <a:srgbClr val="16382D"/>
                </a:solidFill>
              </a:rPr>
              <a:t>, </a:t>
            </a:r>
            <a:r>
              <a:rPr sz="1500" b="1" dirty="0" err="1">
                <a:solidFill>
                  <a:srgbClr val="16382D"/>
                </a:solidFill>
              </a:rPr>
              <a:t>presenza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nei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circoli</a:t>
            </a:r>
            <a:r>
              <a:rPr sz="1500" b="1" dirty="0">
                <a:solidFill>
                  <a:srgbClr val="16382D"/>
                </a:solidFill>
              </a:rPr>
              <a:t>, </a:t>
            </a:r>
            <a:r>
              <a:rPr sz="1500" b="1" dirty="0" err="1">
                <a:solidFill>
                  <a:srgbClr val="16382D"/>
                </a:solidFill>
              </a:rPr>
              <a:t>distribuzione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territoriale</a:t>
            </a:r>
            <a:r>
              <a:rPr sz="1500" b="1" dirty="0">
                <a:solidFill>
                  <a:srgbClr val="16382D"/>
                </a:solidFill>
              </a:rPr>
              <a:t>, </a:t>
            </a:r>
            <a:r>
              <a:rPr sz="1500" b="1" dirty="0" err="1">
                <a:solidFill>
                  <a:srgbClr val="16382D"/>
                </a:solidFill>
              </a:rPr>
              <a:t>calendario</a:t>
            </a:r>
            <a:r>
              <a:rPr sz="1500" b="1" dirty="0">
                <a:solidFill>
                  <a:srgbClr val="16382D"/>
                </a:solidFill>
              </a:rPr>
              <a:t> delle </a:t>
            </a:r>
            <a:r>
              <a:rPr sz="1500" b="1" dirty="0" err="1">
                <a:solidFill>
                  <a:srgbClr val="16382D"/>
                </a:solidFill>
              </a:rPr>
              <a:t>attività</a:t>
            </a:r>
            <a:r>
              <a:rPr sz="1500" b="1" dirty="0">
                <a:solidFill>
                  <a:srgbClr val="16382D"/>
                </a:solidFill>
              </a:rPr>
              <a:t>, </a:t>
            </a:r>
            <a:r>
              <a:rPr sz="1500" b="1" dirty="0" err="1">
                <a:solidFill>
                  <a:srgbClr val="16382D"/>
                </a:solidFill>
              </a:rPr>
              <a:t>canali</a:t>
            </a:r>
            <a:r>
              <a:rPr sz="1500" b="1" dirty="0">
                <a:solidFill>
                  <a:srgbClr val="16382D"/>
                </a:solidFill>
              </a:rPr>
              <a:t> di </a:t>
            </a:r>
            <a:r>
              <a:rPr sz="1500" b="1" dirty="0" err="1">
                <a:solidFill>
                  <a:srgbClr val="16382D"/>
                </a:solidFill>
              </a:rPr>
              <a:t>comunicazione</a:t>
            </a:r>
            <a:r>
              <a:rPr sz="1500" b="1" dirty="0">
                <a:solidFill>
                  <a:srgbClr val="16382D"/>
                </a:solidFill>
              </a:rPr>
              <a:t> e </a:t>
            </a:r>
            <a:r>
              <a:rPr sz="1500" b="1" dirty="0" err="1">
                <a:solidFill>
                  <a:srgbClr val="16382D"/>
                </a:solidFill>
              </a:rPr>
              <a:t>capacità</a:t>
            </a:r>
            <a:r>
              <a:rPr sz="1500" b="1" dirty="0">
                <a:solidFill>
                  <a:srgbClr val="16382D"/>
                </a:solidFill>
              </a:rPr>
              <a:t> di </a:t>
            </a:r>
            <a:r>
              <a:rPr sz="1500" b="1" dirty="0" err="1">
                <a:solidFill>
                  <a:srgbClr val="16382D"/>
                </a:solidFill>
              </a:rPr>
              <a:t>coinvolgimento</a:t>
            </a:r>
            <a:r>
              <a:rPr sz="1500" b="1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F7F5EA0-6F8A-449F-89A2-939080C49990}"/>
              </a:ext>
            </a:extLst>
          </p:cNvPr>
          <p:cNvSpPr>
            <a:spLocks noGrp="1"/>
          </p:cNvSpPr>
          <p:nvPr/>
        </p:nvSpPr>
        <p:spPr>
          <a:xfrm>
            <a:off x="533400" y="3381375"/>
            <a:ext cx="11106150" cy="1200150"/>
          </a:xfrm>
          <a:prstGeom prst="rect">
            <a:avLst/>
          </a:prstGeom>
          <a:solidFill>
            <a:srgbClr val="E4ECDD"/>
          </a:solidFill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350" b="0">
                <a:solidFill>
                  <a:srgbClr val="16382D"/>
                </a:solidFill>
              </a:defRPr>
            </a:pPr>
            <a:r>
              <a:rPr sz="1350" b="0" dirty="0">
                <a:solidFill>
                  <a:srgbClr val="16382D"/>
                </a:solidFill>
              </a:rPr>
              <a:t>La </a:t>
            </a:r>
            <a:r>
              <a:rPr sz="1350" b="0" dirty="0" err="1">
                <a:solidFill>
                  <a:srgbClr val="16382D"/>
                </a:solidFill>
              </a:rPr>
              <a:t>proposta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commerciale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dovrebbe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prevedere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livelli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diversi</a:t>
            </a:r>
            <a:r>
              <a:rPr sz="1350" b="0" dirty="0">
                <a:solidFill>
                  <a:srgbClr val="16382D"/>
                </a:solidFill>
              </a:rPr>
              <a:t> di </a:t>
            </a:r>
            <a:r>
              <a:rPr sz="1350" b="0" dirty="0" err="1">
                <a:solidFill>
                  <a:srgbClr val="16382D"/>
                </a:solidFill>
              </a:rPr>
              <a:t>collaborazione</a:t>
            </a:r>
            <a:r>
              <a:rPr sz="1350" b="0" dirty="0">
                <a:solidFill>
                  <a:srgbClr val="16382D"/>
                </a:solidFill>
              </a:rPr>
              <a:t>: partner </a:t>
            </a:r>
            <a:r>
              <a:rPr sz="1350" b="0" dirty="0" err="1">
                <a:solidFill>
                  <a:srgbClr val="16382D"/>
                </a:solidFill>
              </a:rPr>
              <a:t>nazionale</a:t>
            </a:r>
            <a:r>
              <a:rPr sz="1350" b="0" dirty="0">
                <a:solidFill>
                  <a:srgbClr val="16382D"/>
                </a:solidFill>
              </a:rPr>
              <a:t>, sponsor di </a:t>
            </a:r>
            <a:r>
              <a:rPr sz="1350" b="0" dirty="0" err="1">
                <a:solidFill>
                  <a:srgbClr val="16382D"/>
                </a:solidFill>
              </a:rPr>
              <a:t>circuito</a:t>
            </a:r>
            <a:r>
              <a:rPr sz="1350" b="0" dirty="0">
                <a:solidFill>
                  <a:srgbClr val="16382D"/>
                </a:solidFill>
              </a:rPr>
              <a:t>, partner </a:t>
            </a:r>
            <a:r>
              <a:rPr sz="1350" b="0" dirty="0" err="1">
                <a:solidFill>
                  <a:srgbClr val="16382D"/>
                </a:solidFill>
              </a:rPr>
              <a:t>regionale</a:t>
            </a:r>
            <a:r>
              <a:rPr sz="1350" b="0" dirty="0">
                <a:solidFill>
                  <a:srgbClr val="16382D"/>
                </a:solidFill>
              </a:rPr>
              <a:t> e partner </a:t>
            </a:r>
            <a:r>
              <a:rPr sz="1350" b="0" dirty="0" err="1">
                <a:solidFill>
                  <a:srgbClr val="16382D"/>
                </a:solidFill>
              </a:rPr>
              <a:t>tecnico</a:t>
            </a:r>
            <a:r>
              <a:rPr sz="1350" b="0" dirty="0">
                <a:solidFill>
                  <a:srgbClr val="16382D"/>
                </a:solidFill>
              </a:rPr>
              <a:t>. </a:t>
            </a:r>
            <a:endParaRPr lang="it-IT" sz="1350" b="0" dirty="0">
              <a:solidFill>
                <a:srgbClr val="16382D"/>
              </a:solidFill>
            </a:endParaRPr>
          </a:p>
          <a:p>
            <a:pPr algn="just">
              <a:buNone/>
              <a:defRPr sz="1350" b="0">
                <a:solidFill>
                  <a:srgbClr val="16382D"/>
                </a:solidFill>
              </a:defRPr>
            </a:pPr>
            <a:r>
              <a:rPr sz="1350" b="0" dirty="0">
                <a:solidFill>
                  <a:srgbClr val="16382D"/>
                </a:solidFill>
              </a:rPr>
              <a:t>A </a:t>
            </a:r>
            <a:r>
              <a:rPr sz="1350" b="0" dirty="0" err="1">
                <a:solidFill>
                  <a:srgbClr val="16382D"/>
                </a:solidFill>
              </a:rPr>
              <a:t>ciascun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livello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devono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corrispondere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obiettivi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attività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visibilità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indicatori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misurabili</a:t>
            </a:r>
            <a:r>
              <a:rPr sz="1350" b="0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39D9976-7044-4C8B-87ED-E3C1E0D89080}"/>
              </a:ext>
            </a:extLst>
          </p:cNvPr>
          <p:cNvSpPr>
            <a:spLocks noGrp="1"/>
          </p:cNvSpPr>
          <p:nvPr/>
        </p:nvSpPr>
        <p:spPr>
          <a:xfrm>
            <a:off x="533400" y="4905375"/>
            <a:ext cx="11106150" cy="81915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ctr"/>
          <a:lstStyle/>
          <a:p>
            <a:pPr algn="just">
              <a:buNone/>
              <a:defRPr sz="1350" b="1">
                <a:solidFill>
                  <a:srgbClr val="FFFFFF"/>
                </a:solidFill>
              </a:defRPr>
            </a:pPr>
            <a:r>
              <a:rPr sz="1350" b="1" dirty="0">
                <a:solidFill>
                  <a:srgbClr val="FFFFFF"/>
                </a:solidFill>
              </a:rPr>
              <a:t>La partnership </a:t>
            </a:r>
            <a:r>
              <a:rPr sz="1350" b="1" dirty="0" err="1">
                <a:solidFill>
                  <a:srgbClr val="FFFFFF"/>
                </a:solidFill>
              </a:rPr>
              <a:t>più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solida</a:t>
            </a:r>
            <a:r>
              <a:rPr sz="1350" b="1" dirty="0">
                <a:solidFill>
                  <a:srgbClr val="FFFFFF"/>
                </a:solidFill>
              </a:rPr>
              <a:t> è </a:t>
            </a:r>
            <a:r>
              <a:rPr sz="1350" b="1" dirty="0" err="1">
                <a:solidFill>
                  <a:srgbClr val="FFFFFF"/>
                </a:solidFill>
              </a:rPr>
              <a:t>quella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che</a:t>
            </a:r>
            <a:r>
              <a:rPr sz="1350" b="1" dirty="0">
                <a:solidFill>
                  <a:srgbClr val="FFFFFF"/>
                </a:solidFill>
              </a:rPr>
              <a:t> genera </a:t>
            </a:r>
            <a:r>
              <a:rPr sz="1350" b="1" dirty="0" err="1">
                <a:solidFill>
                  <a:srgbClr val="FFFFFF"/>
                </a:solidFill>
              </a:rPr>
              <a:t>valore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contemporaneamente</a:t>
            </a:r>
            <a:r>
              <a:rPr sz="1350" b="1" dirty="0">
                <a:solidFill>
                  <a:srgbClr val="FFFFFF"/>
                </a:solidFill>
              </a:rPr>
              <a:t> per </a:t>
            </a:r>
            <a:r>
              <a:rPr sz="1350" b="1" dirty="0" err="1">
                <a:solidFill>
                  <a:srgbClr val="FFFFFF"/>
                </a:solidFill>
              </a:rPr>
              <a:t>tre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soggetti</a:t>
            </a:r>
            <a:r>
              <a:rPr sz="1350" b="1" dirty="0">
                <a:solidFill>
                  <a:srgbClr val="FFFFFF"/>
                </a:solidFill>
              </a:rPr>
              <a:t>: </a:t>
            </a:r>
            <a:r>
              <a:rPr lang="it-IT" sz="1350" b="1" dirty="0">
                <a:solidFill>
                  <a:srgbClr val="FFFFFF"/>
                </a:solidFill>
              </a:rPr>
              <a:t>deve </a:t>
            </a:r>
            <a:r>
              <a:rPr sz="1350" b="1" dirty="0" err="1">
                <a:solidFill>
                  <a:srgbClr val="FFFFFF"/>
                </a:solidFill>
              </a:rPr>
              <a:t>sostene</a:t>
            </a:r>
            <a:r>
              <a:rPr lang="it-IT" sz="1350" b="1" dirty="0">
                <a:solidFill>
                  <a:srgbClr val="FFFFFF"/>
                </a:solidFill>
              </a:rPr>
              <a:t>re</a:t>
            </a:r>
            <a:r>
              <a:rPr sz="1350" b="1" dirty="0">
                <a:solidFill>
                  <a:srgbClr val="FFFFFF"/>
                </a:solidFill>
              </a:rPr>
              <a:t> AGIS, </a:t>
            </a:r>
            <a:r>
              <a:rPr sz="1350" b="1" dirty="0" err="1">
                <a:solidFill>
                  <a:srgbClr val="FFFFFF"/>
                </a:solidFill>
              </a:rPr>
              <a:t>offr</a:t>
            </a:r>
            <a:r>
              <a:rPr lang="it-IT" sz="1350" b="1" dirty="0">
                <a:solidFill>
                  <a:srgbClr val="FFFFFF"/>
                </a:solidFill>
              </a:rPr>
              <a:t>ire</a:t>
            </a:r>
            <a:r>
              <a:rPr sz="1350" b="1" dirty="0">
                <a:solidFill>
                  <a:srgbClr val="FFFFFF"/>
                </a:solidFill>
              </a:rPr>
              <a:t> un </a:t>
            </a:r>
            <a:r>
              <a:rPr sz="1350" b="1" dirty="0" err="1">
                <a:solidFill>
                  <a:srgbClr val="FFFFFF"/>
                </a:solidFill>
              </a:rPr>
              <a:t>beneficio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concreto</a:t>
            </a:r>
            <a:r>
              <a:rPr sz="1350" b="1" dirty="0">
                <a:solidFill>
                  <a:srgbClr val="FFFFFF"/>
                </a:solidFill>
              </a:rPr>
              <a:t> ai </a:t>
            </a:r>
            <a:r>
              <a:rPr sz="1350" b="1" dirty="0" err="1">
                <a:solidFill>
                  <a:srgbClr val="FFFFFF"/>
                </a:solidFill>
              </a:rPr>
              <a:t>soci</a:t>
            </a:r>
            <a:r>
              <a:rPr sz="1350" b="1" dirty="0">
                <a:solidFill>
                  <a:srgbClr val="FFFFFF"/>
                </a:solidFill>
              </a:rPr>
              <a:t> e porta</a:t>
            </a:r>
            <a:r>
              <a:rPr lang="it-IT" sz="1350" b="1" dirty="0">
                <a:solidFill>
                  <a:srgbClr val="FFFFFF"/>
                </a:solidFill>
              </a:rPr>
              <a:t>re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attività</a:t>
            </a:r>
            <a:r>
              <a:rPr sz="1350" b="1" dirty="0">
                <a:solidFill>
                  <a:srgbClr val="FFFFFF"/>
                </a:solidFill>
              </a:rPr>
              <a:t> o </a:t>
            </a:r>
            <a:r>
              <a:rPr sz="1350" b="1" dirty="0" err="1">
                <a:solidFill>
                  <a:srgbClr val="FFFFFF"/>
                </a:solidFill>
              </a:rPr>
              <a:t>opportunità</a:t>
            </a:r>
            <a:r>
              <a:rPr sz="1350" b="1" dirty="0">
                <a:solidFill>
                  <a:srgbClr val="FFFFFF"/>
                </a:solidFill>
              </a:rPr>
              <a:t> ai </a:t>
            </a:r>
            <a:r>
              <a:rPr sz="1350" b="1" dirty="0" err="1">
                <a:solidFill>
                  <a:srgbClr val="FFFFFF"/>
                </a:solidFill>
              </a:rPr>
              <a:t>circoli</a:t>
            </a:r>
            <a:r>
              <a:rPr lang="it-IT" sz="1350" b="1" dirty="0">
                <a:solidFill>
                  <a:srgbClr val="FFFFFF"/>
                </a:solidFill>
              </a:rPr>
              <a:t> e agli sponsor.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Gli</a:t>
            </a:r>
            <a:r>
              <a:rPr sz="1350" b="1" dirty="0">
                <a:solidFill>
                  <a:srgbClr val="FFFFFF"/>
                </a:solidFill>
              </a:rPr>
              <a:t> sponsor </a:t>
            </a:r>
            <a:r>
              <a:rPr sz="1350" b="1" dirty="0" err="1">
                <a:solidFill>
                  <a:srgbClr val="FFFFFF"/>
                </a:solidFill>
              </a:rPr>
              <a:t>possono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contribuire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anche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allo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sviluppo</a:t>
            </a:r>
            <a:r>
              <a:rPr sz="1350" b="1" dirty="0">
                <a:solidFill>
                  <a:srgbClr val="FFFFFF"/>
                </a:solidFill>
              </a:rPr>
              <a:t> del </a:t>
            </a:r>
            <a:r>
              <a:rPr sz="1350" b="1" dirty="0" err="1">
                <a:solidFill>
                  <a:srgbClr val="FFFFFF"/>
                </a:solidFill>
              </a:rPr>
              <a:t>programma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collegato</a:t>
            </a:r>
            <a:r>
              <a:rPr sz="1350" b="1" dirty="0">
                <a:solidFill>
                  <a:srgbClr val="FFFFFF"/>
                </a:solidFill>
              </a:rPr>
              <a:t> alla </a:t>
            </a:r>
            <a:r>
              <a:rPr sz="1350" b="1" dirty="0" err="1">
                <a:solidFill>
                  <a:srgbClr val="FFFFFF"/>
                </a:solidFill>
              </a:rPr>
              <a:t>tessera</a:t>
            </a:r>
            <a:r>
              <a:rPr sz="1350" b="1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56951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2A2D89E4-D9B5-45FE-8068-2D8AAB27556E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11 · COMUNICAZIONE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62493546-5C15-4B6E-8C58-4D002D44DCD5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>
                <a:solidFill>
                  <a:srgbClr val="123D2D"/>
                </a:solidFill>
              </a:rPr>
              <a:t>Raccontare meglio AGIS e aprirla a nuove esperienze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EAC25CE-2CA4-4D87-A7FA-EA488E9DDA3B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8D262E7-6454-4216-A86B-60D501239784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10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E838D32B-ABE9-4061-B273-68931445109E}"/>
              </a:ext>
            </a:extLst>
          </p:cNvPr>
          <p:cNvSpPr>
            <a:spLocks noGrp="1"/>
          </p:cNvSpPr>
          <p:nvPr/>
        </p:nvSpPr>
        <p:spPr>
          <a:xfrm>
            <a:off x="533400" y="1828800"/>
            <a:ext cx="11106150" cy="1066800"/>
          </a:xfrm>
          <a:prstGeom prst="rect">
            <a:avLst/>
          </a:prstGeom>
          <a:solidFill>
            <a:srgbClr val="FBF8F1"/>
          </a:solidFill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500" b="1">
                <a:solidFill>
                  <a:srgbClr val="16382D"/>
                </a:solidFill>
              </a:defRPr>
            </a:pPr>
            <a:r>
              <a:rPr sz="1500" b="1" dirty="0">
                <a:solidFill>
                  <a:srgbClr val="16382D"/>
                </a:solidFill>
              </a:rPr>
              <a:t>Newsletter e </a:t>
            </a:r>
            <a:r>
              <a:rPr sz="1500" b="1" dirty="0" err="1">
                <a:solidFill>
                  <a:srgbClr val="16382D"/>
                </a:solidFill>
              </a:rPr>
              <a:t>canali</a:t>
            </a:r>
            <a:r>
              <a:rPr sz="1500" b="1" dirty="0">
                <a:solidFill>
                  <a:srgbClr val="16382D"/>
                </a:solidFill>
              </a:rPr>
              <a:t> social </a:t>
            </a:r>
            <a:r>
              <a:rPr sz="1500" b="1" dirty="0" err="1">
                <a:solidFill>
                  <a:srgbClr val="16382D"/>
                </a:solidFill>
              </a:rPr>
              <a:t>devono</a:t>
            </a:r>
            <a:r>
              <a:rPr sz="1500" b="1" dirty="0">
                <a:solidFill>
                  <a:srgbClr val="16382D"/>
                </a:solidFill>
              </a:rPr>
              <a:t> prima di </a:t>
            </a:r>
            <a:r>
              <a:rPr sz="1500" b="1" dirty="0" err="1">
                <a:solidFill>
                  <a:srgbClr val="16382D"/>
                </a:solidFill>
              </a:rPr>
              <a:t>tutto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rendere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più</a:t>
            </a:r>
            <a:r>
              <a:rPr sz="1500" b="1" dirty="0">
                <a:solidFill>
                  <a:srgbClr val="16382D"/>
                </a:solidFill>
              </a:rPr>
              <a:t> semplice </a:t>
            </a:r>
            <a:r>
              <a:rPr sz="1500" b="1" dirty="0" err="1">
                <a:solidFill>
                  <a:srgbClr val="16382D"/>
                </a:solidFill>
              </a:rPr>
              <a:t>l’accesso</a:t>
            </a:r>
            <a:r>
              <a:rPr sz="1500" b="1" dirty="0">
                <a:solidFill>
                  <a:srgbClr val="16382D"/>
                </a:solidFill>
              </a:rPr>
              <a:t> alle </a:t>
            </a:r>
            <a:r>
              <a:rPr sz="1500" b="1" dirty="0" err="1">
                <a:solidFill>
                  <a:srgbClr val="16382D"/>
                </a:solidFill>
              </a:rPr>
              <a:t>informazioni</a:t>
            </a:r>
            <a:r>
              <a:rPr sz="1500" b="1" dirty="0">
                <a:solidFill>
                  <a:srgbClr val="16382D"/>
                </a:solidFill>
              </a:rPr>
              <a:t>. </a:t>
            </a:r>
            <a:r>
              <a:rPr sz="1500" b="1" dirty="0" err="1">
                <a:solidFill>
                  <a:srgbClr val="16382D"/>
                </a:solidFill>
              </a:rPr>
              <a:t>Possono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però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anche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raccontare</a:t>
            </a:r>
            <a:r>
              <a:rPr sz="1500" b="1" dirty="0">
                <a:solidFill>
                  <a:srgbClr val="16382D"/>
                </a:solidFill>
              </a:rPr>
              <a:t> il </a:t>
            </a:r>
            <a:r>
              <a:rPr sz="1500" b="1" dirty="0" err="1">
                <a:solidFill>
                  <a:srgbClr val="16382D"/>
                </a:solidFill>
              </a:rPr>
              <a:t>lavoro</a:t>
            </a:r>
            <a:r>
              <a:rPr sz="1500" b="1" dirty="0">
                <a:solidFill>
                  <a:srgbClr val="16382D"/>
                </a:solidFill>
              </a:rPr>
              <a:t> del</a:t>
            </a:r>
            <a:r>
              <a:rPr lang="it-IT" sz="1500" b="1" dirty="0">
                <a:solidFill>
                  <a:srgbClr val="16382D"/>
                </a:solidFill>
              </a:rPr>
              <a:t>la</a:t>
            </a:r>
            <a:r>
              <a:rPr sz="1500" b="1" dirty="0">
                <a:solidFill>
                  <a:srgbClr val="16382D"/>
                </a:solidFill>
              </a:rPr>
              <a:t> Com</a:t>
            </a:r>
            <a:r>
              <a:rPr lang="it-IT" sz="1500" b="1" dirty="0">
                <a:solidFill>
                  <a:srgbClr val="16382D"/>
                </a:solidFill>
              </a:rPr>
              <a:t>missione </a:t>
            </a:r>
            <a:r>
              <a:rPr sz="1500" b="1" dirty="0" err="1">
                <a:solidFill>
                  <a:srgbClr val="16382D"/>
                </a:solidFill>
              </a:rPr>
              <a:t>Sportiv</a:t>
            </a:r>
            <a:r>
              <a:rPr lang="it-IT" sz="1500" b="1" dirty="0">
                <a:solidFill>
                  <a:srgbClr val="16382D"/>
                </a:solidFill>
              </a:rPr>
              <a:t>a</a:t>
            </a:r>
            <a:r>
              <a:rPr sz="1500" b="1" dirty="0">
                <a:solidFill>
                  <a:srgbClr val="16382D"/>
                </a:solidFill>
              </a:rPr>
              <a:t>, le </a:t>
            </a:r>
            <a:r>
              <a:rPr sz="1500" b="1" dirty="0" err="1">
                <a:solidFill>
                  <a:srgbClr val="16382D"/>
                </a:solidFill>
              </a:rPr>
              <a:t>gare</a:t>
            </a:r>
            <a:r>
              <a:rPr sz="1500" b="1" dirty="0">
                <a:solidFill>
                  <a:srgbClr val="16382D"/>
                </a:solidFill>
              </a:rPr>
              <a:t>, </a:t>
            </a:r>
            <a:r>
              <a:rPr sz="1500" b="1" dirty="0" err="1">
                <a:solidFill>
                  <a:srgbClr val="16382D"/>
                </a:solidFill>
              </a:rPr>
              <a:t>i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soci</a:t>
            </a:r>
            <a:r>
              <a:rPr sz="1500" b="1" dirty="0">
                <a:solidFill>
                  <a:srgbClr val="16382D"/>
                </a:solidFill>
              </a:rPr>
              <a:t>, </a:t>
            </a:r>
            <a:r>
              <a:rPr sz="1500" b="1" dirty="0" err="1">
                <a:solidFill>
                  <a:srgbClr val="16382D"/>
                </a:solidFill>
              </a:rPr>
              <a:t>i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delegati</a:t>
            </a:r>
            <a:r>
              <a:rPr sz="1500" b="1" dirty="0">
                <a:solidFill>
                  <a:srgbClr val="16382D"/>
                </a:solidFill>
              </a:rPr>
              <a:t>, </a:t>
            </a:r>
            <a:r>
              <a:rPr sz="1500" b="1" dirty="0" err="1">
                <a:solidFill>
                  <a:srgbClr val="16382D"/>
                </a:solidFill>
              </a:rPr>
              <a:t>i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circoli</a:t>
            </a:r>
            <a:r>
              <a:rPr sz="1500" b="1" dirty="0">
                <a:solidFill>
                  <a:srgbClr val="16382D"/>
                </a:solidFill>
              </a:rPr>
              <a:t> e le </a:t>
            </a:r>
            <a:r>
              <a:rPr sz="1500" b="1" dirty="0" err="1">
                <a:solidFill>
                  <a:srgbClr val="16382D"/>
                </a:solidFill>
              </a:rPr>
              <a:t>iniziative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realizzate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nei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territori</a:t>
            </a:r>
            <a:r>
              <a:rPr sz="1500" b="1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F26EFB0-21CF-4E1C-8347-C621BCC5ADDD}"/>
              </a:ext>
            </a:extLst>
          </p:cNvPr>
          <p:cNvSpPr>
            <a:spLocks noGrp="1"/>
          </p:cNvSpPr>
          <p:nvPr/>
        </p:nvSpPr>
        <p:spPr>
          <a:xfrm>
            <a:off x="533400" y="3143250"/>
            <a:ext cx="11106150" cy="1066800"/>
          </a:xfrm>
          <a:prstGeom prst="rect">
            <a:avLst/>
          </a:prstGeom>
          <a:solidFill>
            <a:srgbClr val="E4ECDD"/>
          </a:solidFill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350" b="0">
                <a:solidFill>
                  <a:srgbClr val="16382D"/>
                </a:solidFill>
              </a:defRPr>
            </a:pPr>
            <a:r>
              <a:rPr sz="1350" b="0" dirty="0">
                <a:solidFill>
                  <a:srgbClr val="16382D"/>
                </a:solidFill>
              </a:rPr>
              <a:t>Una </a:t>
            </a:r>
            <a:r>
              <a:rPr sz="1350" b="0" dirty="0" err="1">
                <a:solidFill>
                  <a:srgbClr val="16382D"/>
                </a:solidFill>
              </a:rPr>
              <a:t>comunicazione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regolare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aiuta</a:t>
            </a:r>
            <a:r>
              <a:rPr sz="1350" b="0" dirty="0">
                <a:solidFill>
                  <a:srgbClr val="16382D"/>
                </a:solidFill>
              </a:rPr>
              <a:t> a </a:t>
            </a:r>
            <a:r>
              <a:rPr sz="1350" b="0" dirty="0" err="1">
                <a:solidFill>
                  <a:srgbClr val="16382D"/>
                </a:solidFill>
              </a:rPr>
              <a:t>creare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partecipazione</a:t>
            </a:r>
            <a:r>
              <a:rPr sz="1350" b="0" dirty="0">
                <a:solidFill>
                  <a:srgbClr val="16382D"/>
                </a:solidFill>
              </a:rPr>
              <a:t> e a far </a:t>
            </a:r>
            <a:r>
              <a:rPr sz="1350" b="0" dirty="0" err="1">
                <a:solidFill>
                  <a:srgbClr val="16382D"/>
                </a:solidFill>
              </a:rPr>
              <a:t>conoscere</a:t>
            </a:r>
            <a:r>
              <a:rPr sz="1350" b="0" dirty="0">
                <a:solidFill>
                  <a:srgbClr val="16382D"/>
                </a:solidFill>
              </a:rPr>
              <a:t> il </a:t>
            </a:r>
            <a:r>
              <a:rPr sz="1350" b="0" dirty="0" err="1">
                <a:solidFill>
                  <a:srgbClr val="16382D"/>
                </a:solidFill>
              </a:rPr>
              <a:t>valore</a:t>
            </a:r>
            <a:r>
              <a:rPr sz="1350" b="0" dirty="0">
                <a:solidFill>
                  <a:srgbClr val="16382D"/>
                </a:solidFill>
              </a:rPr>
              <a:t> della </a:t>
            </a:r>
            <a:r>
              <a:rPr sz="1350" b="0" dirty="0" err="1">
                <a:solidFill>
                  <a:srgbClr val="16382D"/>
                </a:solidFill>
              </a:rPr>
              <a:t>tessera</a:t>
            </a:r>
            <a:r>
              <a:rPr sz="1350" b="0" dirty="0">
                <a:solidFill>
                  <a:srgbClr val="16382D"/>
                </a:solidFill>
              </a:rPr>
              <a:t>. </a:t>
            </a:r>
            <a:r>
              <a:rPr sz="1350" b="0" dirty="0" err="1">
                <a:solidFill>
                  <a:srgbClr val="16382D"/>
                </a:solidFill>
              </a:rPr>
              <a:t>Allo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stesso</a:t>
            </a:r>
            <a:r>
              <a:rPr sz="1350" b="0" dirty="0">
                <a:solidFill>
                  <a:srgbClr val="16382D"/>
                </a:solidFill>
              </a:rPr>
              <a:t> tempo, le </a:t>
            </a:r>
            <a:r>
              <a:rPr sz="1350" b="0" dirty="0" err="1">
                <a:solidFill>
                  <a:srgbClr val="16382D"/>
                </a:solidFill>
              </a:rPr>
              <a:t>relazioni</a:t>
            </a:r>
            <a:r>
              <a:rPr sz="1350" b="0" dirty="0">
                <a:solidFill>
                  <a:srgbClr val="16382D"/>
                </a:solidFill>
              </a:rPr>
              <a:t> con ESGA, ESLGA e con le </a:t>
            </a:r>
            <a:r>
              <a:rPr sz="1350" b="0" dirty="0" err="1">
                <a:solidFill>
                  <a:srgbClr val="16382D"/>
                </a:solidFill>
              </a:rPr>
              <a:t>altre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associazioni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nazionali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possono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generare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competizioni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incontri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gemellaggi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viaggi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scambi</a:t>
            </a:r>
            <a:r>
              <a:rPr sz="1350" b="0" dirty="0">
                <a:solidFill>
                  <a:srgbClr val="16382D"/>
                </a:solidFill>
              </a:rPr>
              <a:t> di </a:t>
            </a:r>
            <a:r>
              <a:rPr sz="1350" b="0" dirty="0" err="1">
                <a:solidFill>
                  <a:srgbClr val="16382D"/>
                </a:solidFill>
              </a:rPr>
              <a:t>esperienze</a:t>
            </a:r>
            <a:r>
              <a:rPr sz="1350" b="0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345E149-0F91-4DF2-B327-F08DEE3B1CA0}"/>
              </a:ext>
            </a:extLst>
          </p:cNvPr>
          <p:cNvSpPr>
            <a:spLocks noGrp="1"/>
          </p:cNvSpPr>
          <p:nvPr/>
        </p:nvSpPr>
        <p:spPr>
          <a:xfrm>
            <a:off x="533400" y="4457700"/>
            <a:ext cx="11106150" cy="106680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ctr"/>
          <a:lstStyle/>
          <a:p>
            <a:pPr algn="l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La community AGIS deve vivere nei circoli e sul campo, ma può essere tenuta insieme e resa più visibile anche attraverso strumenti digitali semplici e aggiornati.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52F9B87-67CF-4F8B-B342-12C24CBC0927}"/>
              </a:ext>
            </a:extLst>
          </p:cNvPr>
          <p:cNvSpPr>
            <a:spLocks noGrp="1"/>
          </p:cNvSpPr>
          <p:nvPr/>
        </p:nvSpPr>
        <p:spPr>
          <a:xfrm>
            <a:off x="533400" y="5619750"/>
            <a:ext cx="11106150" cy="514350"/>
          </a:xfrm>
          <a:prstGeom prst="rect">
            <a:avLst/>
          </a:prstGeom>
          <a:solidFill>
            <a:srgbClr val="E9D79B"/>
          </a:solidFill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6382D"/>
                </a:solidFill>
              </a:defRPr>
            </a:pPr>
            <a:r>
              <a:rPr sz="1350" b="0">
                <a:solidFill>
                  <a:srgbClr val="16382D"/>
                </a:solidFill>
              </a:rPr>
              <a:t>ESGA riunisce 24 associazioni nazionali e oltre 35.000 golfisti senior. Fonte: ESGA, 2026.</a:t>
            </a: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12758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6C6E1D12-72BE-44F8-9790-ED4AB5172794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12 · IL METODO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8AF1B22D-741A-422A-93DC-EDBEAE206A79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>
                <a:solidFill>
                  <a:srgbClr val="123D2D"/>
                </a:solidFill>
              </a:rPr>
              <a:t>Ascoltare, lavorare insieme, procedere con concretezza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61CAE30-6179-4AFA-8F5B-3AAFDB368CD4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631C05B-B999-49D3-A616-7380E9286ACF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12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D9C9AE-70A4-4E4C-9FB1-9B0A7215DAEF}"/>
              </a:ext>
            </a:extLst>
          </p:cNvPr>
          <p:cNvSpPr>
            <a:spLocks noGrp="1"/>
          </p:cNvSpPr>
          <p:nvPr/>
        </p:nvSpPr>
        <p:spPr>
          <a:xfrm>
            <a:off x="533400" y="1952625"/>
            <a:ext cx="3333750" cy="2381250"/>
          </a:xfrm>
          <a:prstGeom prst="rect">
            <a:avLst/>
          </a:prstGeom>
          <a:solidFill>
            <a:srgbClr val="FBF8F1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t"/>
          <a:lstStyle/>
          <a:p>
            <a:pPr algn="just">
              <a:buNone/>
              <a:defRPr sz="1350" b="0">
                <a:solidFill>
                  <a:srgbClr val="16382D"/>
                </a:solidFill>
              </a:defRPr>
            </a:pPr>
            <a:r>
              <a:rPr sz="1350" b="0" dirty="0">
                <a:solidFill>
                  <a:srgbClr val="16382D"/>
                </a:solidFill>
              </a:rPr>
              <a:t>Nel primo </a:t>
            </a:r>
            <a:r>
              <a:rPr sz="1350" b="0" dirty="0" err="1">
                <a:solidFill>
                  <a:srgbClr val="16382D"/>
                </a:solidFill>
              </a:rPr>
              <a:t>periodo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sarà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necessario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ascoltare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misurare</a:t>
            </a:r>
            <a:r>
              <a:rPr sz="1350" b="0" dirty="0">
                <a:solidFill>
                  <a:srgbClr val="16382D"/>
                </a:solidFill>
              </a:rPr>
              <a:t>: </a:t>
            </a:r>
            <a:r>
              <a:rPr sz="1350" b="0" dirty="0" err="1">
                <a:solidFill>
                  <a:srgbClr val="16382D"/>
                </a:solidFill>
              </a:rPr>
              <a:t>confrontarsi</a:t>
            </a:r>
            <a:r>
              <a:rPr sz="1350" b="0" dirty="0">
                <a:solidFill>
                  <a:srgbClr val="16382D"/>
                </a:solidFill>
              </a:rPr>
              <a:t> con Com</a:t>
            </a:r>
            <a:r>
              <a:rPr lang="it-IT" sz="1350" b="0" dirty="0">
                <a:solidFill>
                  <a:srgbClr val="16382D"/>
                </a:solidFill>
              </a:rPr>
              <a:t>missione </a:t>
            </a:r>
            <a:r>
              <a:rPr sz="1350" b="0" dirty="0" err="1">
                <a:solidFill>
                  <a:srgbClr val="16382D"/>
                </a:solidFill>
              </a:rPr>
              <a:t>Sportiv</a:t>
            </a:r>
            <a:r>
              <a:rPr lang="it-IT" sz="1350" b="0" dirty="0">
                <a:solidFill>
                  <a:srgbClr val="16382D"/>
                </a:solidFill>
              </a:rPr>
              <a:t>a</a:t>
            </a:r>
            <a:r>
              <a:rPr sz="1350" b="0" dirty="0">
                <a:solidFill>
                  <a:srgbClr val="16382D"/>
                </a:solidFill>
              </a:rPr>
              <a:t>, consiglieri, </a:t>
            </a:r>
            <a:r>
              <a:rPr sz="1350" b="0" dirty="0" err="1">
                <a:solidFill>
                  <a:srgbClr val="16382D"/>
                </a:solidFill>
              </a:rPr>
              <a:t>delegati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circoli</a:t>
            </a:r>
            <a:r>
              <a:rPr sz="1350" b="0" dirty="0">
                <a:solidFill>
                  <a:srgbClr val="16382D"/>
                </a:solidFill>
              </a:rPr>
              <a:t>; </a:t>
            </a:r>
            <a:r>
              <a:rPr sz="1350" b="0" dirty="0" err="1">
                <a:solidFill>
                  <a:srgbClr val="16382D"/>
                </a:solidFill>
              </a:rPr>
              <a:t>consolidare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dati</a:t>
            </a:r>
            <a:r>
              <a:rPr sz="1350" b="0" dirty="0">
                <a:solidFill>
                  <a:srgbClr val="16382D"/>
                </a:solidFill>
              </a:rPr>
              <a:t> sui </a:t>
            </a:r>
            <a:r>
              <a:rPr sz="1350" b="0" dirty="0" err="1">
                <a:solidFill>
                  <a:srgbClr val="16382D"/>
                </a:solidFill>
              </a:rPr>
              <a:t>soci</a:t>
            </a:r>
            <a:r>
              <a:rPr sz="1350" b="0" dirty="0">
                <a:solidFill>
                  <a:srgbClr val="16382D"/>
                </a:solidFill>
              </a:rPr>
              <a:t>; </a:t>
            </a:r>
            <a:r>
              <a:rPr sz="1350" b="0" dirty="0" err="1">
                <a:solidFill>
                  <a:srgbClr val="16382D"/>
                </a:solidFill>
              </a:rPr>
              <a:t>analizzare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partecipazione</a:t>
            </a:r>
            <a:r>
              <a:rPr sz="1350" b="0" dirty="0">
                <a:solidFill>
                  <a:srgbClr val="16382D"/>
                </a:solidFill>
              </a:rPr>
              <a:t> alle </a:t>
            </a:r>
            <a:r>
              <a:rPr sz="1350" b="0" dirty="0" err="1">
                <a:solidFill>
                  <a:srgbClr val="16382D"/>
                </a:solidFill>
              </a:rPr>
              <a:t>gare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stato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dei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canali</a:t>
            </a:r>
            <a:r>
              <a:rPr sz="1350" b="0" dirty="0">
                <a:solidFill>
                  <a:srgbClr val="16382D"/>
                </a:solidFill>
              </a:rPr>
              <a:t> di </a:t>
            </a:r>
            <a:r>
              <a:rPr sz="1350" b="0" dirty="0" err="1">
                <a:solidFill>
                  <a:srgbClr val="16382D"/>
                </a:solidFill>
              </a:rPr>
              <a:t>comunicazione</a:t>
            </a:r>
            <a:r>
              <a:rPr sz="1350" b="0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838FF91-6C1B-4230-9205-D053F39B90D9}"/>
              </a:ext>
            </a:extLst>
          </p:cNvPr>
          <p:cNvSpPr>
            <a:spLocks noGrp="1"/>
          </p:cNvSpPr>
          <p:nvPr/>
        </p:nvSpPr>
        <p:spPr>
          <a:xfrm>
            <a:off x="533400" y="45720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F95061D-0AD4-4E57-97F7-77262A0000AC}"/>
              </a:ext>
            </a:extLst>
          </p:cNvPr>
          <p:cNvSpPr>
            <a:spLocks noGrp="1"/>
          </p:cNvSpPr>
          <p:nvPr/>
        </p:nvSpPr>
        <p:spPr>
          <a:xfrm>
            <a:off x="4238625" y="1952625"/>
            <a:ext cx="3333750" cy="238125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t"/>
          <a:lstStyle/>
          <a:p>
            <a:pPr algn="just">
              <a:buNone/>
              <a:defRPr sz="1350" b="1">
                <a:solidFill>
                  <a:srgbClr val="FFFFFF"/>
                </a:solidFill>
              </a:defRPr>
            </a:pPr>
            <a:r>
              <a:rPr sz="1350" b="1" dirty="0" err="1">
                <a:solidFill>
                  <a:srgbClr val="FFFFFF"/>
                </a:solidFill>
              </a:rPr>
              <a:t>Successivamente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si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potranno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attivare</a:t>
            </a:r>
            <a:r>
              <a:rPr sz="1350" b="1" dirty="0">
                <a:solidFill>
                  <a:srgbClr val="FFFFFF"/>
                </a:solidFill>
              </a:rPr>
              <a:t> le prime </a:t>
            </a:r>
            <a:r>
              <a:rPr sz="1350" b="1" dirty="0" err="1">
                <a:solidFill>
                  <a:srgbClr val="FFFFFF"/>
                </a:solidFill>
              </a:rPr>
              <a:t>iniziative</a:t>
            </a:r>
            <a:r>
              <a:rPr sz="1350" b="1" dirty="0">
                <a:solidFill>
                  <a:srgbClr val="FFFFFF"/>
                </a:solidFill>
              </a:rPr>
              <a:t>: </a:t>
            </a:r>
            <a:r>
              <a:rPr sz="1350" b="1" dirty="0" err="1">
                <a:solidFill>
                  <a:srgbClr val="FFFFFF"/>
                </a:solidFill>
              </a:rPr>
              <a:t>programma</a:t>
            </a:r>
            <a:r>
              <a:rPr sz="1350" b="1" dirty="0">
                <a:solidFill>
                  <a:srgbClr val="FFFFFF"/>
                </a:solidFill>
              </a:rPr>
              <a:t> per </a:t>
            </a:r>
            <a:r>
              <a:rPr sz="1350" b="1" dirty="0" err="1">
                <a:solidFill>
                  <a:srgbClr val="FFFFFF"/>
                </a:solidFill>
              </a:rPr>
              <a:t>i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delegati</a:t>
            </a:r>
            <a:r>
              <a:rPr sz="1350" b="1" dirty="0">
                <a:solidFill>
                  <a:srgbClr val="FFFFFF"/>
                </a:solidFill>
              </a:rPr>
              <a:t>, piano della </a:t>
            </a:r>
            <a:r>
              <a:rPr sz="1350" b="1" dirty="0" err="1">
                <a:solidFill>
                  <a:srgbClr val="FFFFFF"/>
                </a:solidFill>
              </a:rPr>
              <a:t>comunicazione</a:t>
            </a:r>
            <a:r>
              <a:rPr sz="1350" b="1" dirty="0">
                <a:solidFill>
                  <a:srgbClr val="FFFFFF"/>
                </a:solidFill>
              </a:rPr>
              <a:t>, </a:t>
            </a:r>
            <a:r>
              <a:rPr sz="1350" b="1" dirty="0" err="1">
                <a:solidFill>
                  <a:srgbClr val="FFFFFF"/>
                </a:solidFill>
              </a:rPr>
              <a:t>definizione</a:t>
            </a:r>
            <a:r>
              <a:rPr sz="1350" b="1" dirty="0">
                <a:solidFill>
                  <a:srgbClr val="FFFFFF"/>
                </a:solidFill>
              </a:rPr>
              <a:t> del </a:t>
            </a:r>
            <a:r>
              <a:rPr sz="1350" b="1" dirty="0" err="1">
                <a:solidFill>
                  <a:srgbClr val="FFFFFF"/>
                </a:solidFill>
              </a:rPr>
              <a:t>valore</a:t>
            </a:r>
            <a:r>
              <a:rPr sz="1350" b="1" dirty="0">
                <a:solidFill>
                  <a:srgbClr val="FFFFFF"/>
                </a:solidFill>
              </a:rPr>
              <a:t> della </a:t>
            </a:r>
            <a:r>
              <a:rPr sz="1350" b="1" dirty="0" err="1">
                <a:solidFill>
                  <a:srgbClr val="FFFFFF"/>
                </a:solidFill>
              </a:rPr>
              <a:t>tessera</a:t>
            </a:r>
            <a:r>
              <a:rPr sz="1350" b="1" dirty="0">
                <a:solidFill>
                  <a:srgbClr val="FFFFFF"/>
                </a:solidFill>
              </a:rPr>
              <a:t> e </a:t>
            </a:r>
            <a:r>
              <a:rPr sz="1350" b="1" dirty="0" err="1">
                <a:solidFill>
                  <a:srgbClr val="FFFFFF"/>
                </a:solidFill>
              </a:rPr>
              <a:t>primi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progetti</a:t>
            </a:r>
            <a:r>
              <a:rPr sz="1350" b="1" dirty="0">
                <a:solidFill>
                  <a:srgbClr val="FFFFFF"/>
                </a:solidFill>
              </a:rPr>
              <a:t> con partner </a:t>
            </a:r>
            <a:r>
              <a:rPr sz="1350" b="1" dirty="0" err="1">
                <a:solidFill>
                  <a:srgbClr val="FFFFFF"/>
                </a:solidFill>
              </a:rPr>
              <a:t>qualificati</a:t>
            </a:r>
            <a:r>
              <a:rPr sz="1350" b="1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FDA245A-2B03-4381-8FA1-E8F7102660E5}"/>
              </a:ext>
            </a:extLst>
          </p:cNvPr>
          <p:cNvSpPr>
            <a:spLocks noGrp="1"/>
          </p:cNvSpPr>
          <p:nvPr/>
        </p:nvSpPr>
        <p:spPr>
          <a:xfrm>
            <a:off x="533400" y="5857875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330F4CBC-0E85-474C-9E61-8BEB36B223B7}"/>
              </a:ext>
            </a:extLst>
          </p:cNvPr>
          <p:cNvSpPr>
            <a:spLocks noGrp="1"/>
          </p:cNvSpPr>
          <p:nvPr/>
        </p:nvSpPr>
        <p:spPr>
          <a:xfrm>
            <a:off x="7943850" y="1952625"/>
            <a:ext cx="3333750" cy="2381250"/>
          </a:xfrm>
          <a:prstGeom prst="rect">
            <a:avLst/>
          </a:prstGeom>
          <a:solidFill>
            <a:srgbClr val="FBF8F1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t"/>
          <a:lstStyle/>
          <a:p>
            <a:pPr algn="just">
              <a:buNone/>
              <a:defRPr sz="1350" b="0">
                <a:solidFill>
                  <a:srgbClr val="16382D"/>
                </a:solidFill>
              </a:defRPr>
            </a:pPr>
            <a:r>
              <a:rPr lang="it-IT" sz="1350" b="0" dirty="0">
                <a:solidFill>
                  <a:srgbClr val="16382D"/>
                </a:solidFill>
              </a:rPr>
              <a:t>Quindi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si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procederà</a:t>
            </a:r>
            <a:r>
              <a:rPr sz="1350" b="0" dirty="0">
                <a:solidFill>
                  <a:srgbClr val="16382D"/>
                </a:solidFill>
              </a:rPr>
              <a:t> alla </a:t>
            </a:r>
            <a:r>
              <a:rPr sz="1350" b="0" dirty="0" err="1">
                <a:solidFill>
                  <a:srgbClr val="16382D"/>
                </a:solidFill>
              </a:rPr>
              <a:t>valutazione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dei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risultati</a:t>
            </a:r>
            <a:r>
              <a:rPr lang="it-IT" sz="1350" b="0" dirty="0">
                <a:solidFill>
                  <a:srgbClr val="16382D"/>
                </a:solidFill>
              </a:rPr>
              <a:t> concreti</a:t>
            </a:r>
            <a:r>
              <a:rPr sz="1350" b="0" dirty="0">
                <a:solidFill>
                  <a:srgbClr val="16382D"/>
                </a:solidFill>
              </a:rPr>
              <a:t> per </a:t>
            </a:r>
            <a:r>
              <a:rPr sz="1350" b="0" dirty="0" err="1">
                <a:solidFill>
                  <a:srgbClr val="16382D"/>
                </a:solidFill>
              </a:rPr>
              <a:t>estendere</a:t>
            </a:r>
            <a:r>
              <a:rPr sz="1350" b="0" dirty="0">
                <a:solidFill>
                  <a:srgbClr val="16382D"/>
                </a:solidFill>
              </a:rPr>
              <a:t> le </a:t>
            </a:r>
            <a:r>
              <a:rPr sz="1350" b="0" dirty="0" err="1">
                <a:solidFill>
                  <a:srgbClr val="16382D"/>
                </a:solidFill>
              </a:rPr>
              <a:t>iniziative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che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hanno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funzionato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migliorare</a:t>
            </a:r>
            <a:r>
              <a:rPr sz="1350" b="0" dirty="0">
                <a:solidFill>
                  <a:srgbClr val="16382D"/>
                </a:solidFill>
              </a:rPr>
              <a:t> le </a:t>
            </a:r>
            <a:r>
              <a:rPr sz="1350" b="0" dirty="0" err="1">
                <a:solidFill>
                  <a:srgbClr val="16382D"/>
                </a:solidFill>
              </a:rPr>
              <a:t>altre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avviare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nuove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opportunità</a:t>
            </a:r>
            <a:r>
              <a:rPr sz="1350" b="0" dirty="0">
                <a:solidFill>
                  <a:srgbClr val="16382D"/>
                </a:solidFill>
              </a:rPr>
              <a:t> di </a:t>
            </a:r>
            <a:r>
              <a:rPr sz="1350" b="0" dirty="0" err="1">
                <a:solidFill>
                  <a:srgbClr val="16382D"/>
                </a:solidFill>
              </a:rPr>
              <a:t>gioco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sviluppare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eventi</a:t>
            </a:r>
            <a:r>
              <a:rPr sz="1350" b="0" dirty="0">
                <a:solidFill>
                  <a:srgbClr val="16382D"/>
                </a:solidFill>
              </a:rPr>
              <a:t>, academy, </a:t>
            </a:r>
            <a:r>
              <a:rPr sz="1350" b="0" dirty="0" err="1">
                <a:solidFill>
                  <a:srgbClr val="16382D"/>
                </a:solidFill>
              </a:rPr>
              <a:t>viaggi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collaborazioni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internazionali</a:t>
            </a:r>
            <a:r>
              <a:rPr sz="1350" b="0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04B32CE9-9DD6-4861-9482-F1BBE4F8D8ED}"/>
              </a:ext>
            </a:extLst>
          </p:cNvPr>
          <p:cNvSpPr>
            <a:spLocks noGrp="1"/>
          </p:cNvSpPr>
          <p:nvPr/>
        </p:nvSpPr>
        <p:spPr>
          <a:xfrm>
            <a:off x="533400" y="4905375"/>
            <a:ext cx="111061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350" b="1">
                <a:solidFill>
                  <a:srgbClr val="123D2D"/>
                </a:solidFill>
              </a:defRPr>
            </a:pPr>
            <a:r>
              <a:rPr sz="1350" b="1" dirty="0">
                <a:solidFill>
                  <a:srgbClr val="123D2D"/>
                </a:solidFill>
              </a:rPr>
              <a:t>La </a:t>
            </a:r>
            <a:r>
              <a:rPr sz="1350" b="1" dirty="0" err="1">
                <a:solidFill>
                  <a:srgbClr val="123D2D"/>
                </a:solidFill>
              </a:rPr>
              <a:t>verifica</a:t>
            </a:r>
            <a:r>
              <a:rPr sz="1350" b="1" dirty="0">
                <a:solidFill>
                  <a:srgbClr val="123D2D"/>
                </a:solidFill>
              </a:rPr>
              <a:t> </a:t>
            </a:r>
            <a:r>
              <a:rPr sz="1350" b="1" dirty="0" err="1">
                <a:solidFill>
                  <a:srgbClr val="123D2D"/>
                </a:solidFill>
              </a:rPr>
              <a:t>deve</a:t>
            </a:r>
            <a:r>
              <a:rPr sz="1350" b="1" dirty="0">
                <a:solidFill>
                  <a:srgbClr val="123D2D"/>
                </a:solidFill>
              </a:rPr>
              <a:t> </a:t>
            </a:r>
            <a:r>
              <a:rPr sz="1350" b="1" dirty="0" err="1">
                <a:solidFill>
                  <a:srgbClr val="123D2D"/>
                </a:solidFill>
              </a:rPr>
              <a:t>basarsi</a:t>
            </a:r>
            <a:r>
              <a:rPr sz="1350" b="1" dirty="0">
                <a:solidFill>
                  <a:srgbClr val="123D2D"/>
                </a:solidFill>
              </a:rPr>
              <a:t> </a:t>
            </a:r>
            <a:r>
              <a:rPr sz="1350" b="1" dirty="0" err="1">
                <a:solidFill>
                  <a:srgbClr val="123D2D"/>
                </a:solidFill>
              </a:rPr>
              <a:t>su</a:t>
            </a:r>
            <a:r>
              <a:rPr sz="1350" b="1" dirty="0">
                <a:solidFill>
                  <a:srgbClr val="123D2D"/>
                </a:solidFill>
              </a:rPr>
              <a:t> </a:t>
            </a:r>
            <a:r>
              <a:rPr sz="1350" b="1" dirty="0" err="1">
                <a:solidFill>
                  <a:srgbClr val="123D2D"/>
                </a:solidFill>
              </a:rPr>
              <a:t>pochi</a:t>
            </a:r>
            <a:r>
              <a:rPr sz="1350" b="1" dirty="0">
                <a:solidFill>
                  <a:srgbClr val="123D2D"/>
                </a:solidFill>
              </a:rPr>
              <a:t> </a:t>
            </a:r>
            <a:r>
              <a:rPr sz="1350" b="1" dirty="0" err="1">
                <a:solidFill>
                  <a:srgbClr val="123D2D"/>
                </a:solidFill>
              </a:rPr>
              <a:t>indicatori</a:t>
            </a:r>
            <a:r>
              <a:rPr sz="1350" b="1" dirty="0">
                <a:solidFill>
                  <a:srgbClr val="123D2D"/>
                </a:solidFill>
              </a:rPr>
              <a:t> </a:t>
            </a:r>
            <a:r>
              <a:rPr sz="1350" b="1" dirty="0" err="1">
                <a:solidFill>
                  <a:srgbClr val="123D2D"/>
                </a:solidFill>
              </a:rPr>
              <a:t>costanti</a:t>
            </a:r>
            <a:r>
              <a:rPr sz="1350" b="1" dirty="0">
                <a:solidFill>
                  <a:srgbClr val="123D2D"/>
                </a:solidFill>
              </a:rPr>
              <a:t> ed </a:t>
            </a:r>
            <a:r>
              <a:rPr sz="1350" b="1" dirty="0" err="1">
                <a:solidFill>
                  <a:srgbClr val="123D2D"/>
                </a:solidFill>
              </a:rPr>
              <a:t>oggettivi</a:t>
            </a:r>
            <a:r>
              <a:rPr sz="1350" b="1" dirty="0">
                <a:solidFill>
                  <a:srgbClr val="123D2D"/>
                </a:solidFill>
              </a:rPr>
              <a:t>: </a:t>
            </a:r>
            <a:r>
              <a:rPr sz="1350" b="1" dirty="0" err="1">
                <a:solidFill>
                  <a:srgbClr val="123D2D"/>
                </a:solidFill>
              </a:rPr>
              <a:t>numero</a:t>
            </a:r>
            <a:r>
              <a:rPr sz="1350" b="1" dirty="0">
                <a:solidFill>
                  <a:srgbClr val="123D2D"/>
                </a:solidFill>
              </a:rPr>
              <a:t> di </a:t>
            </a:r>
            <a:r>
              <a:rPr sz="1350" b="1" dirty="0" err="1">
                <a:solidFill>
                  <a:srgbClr val="123D2D"/>
                </a:solidFill>
              </a:rPr>
              <a:t>adesioni</a:t>
            </a:r>
            <a:r>
              <a:rPr sz="1350" b="1" dirty="0">
                <a:solidFill>
                  <a:srgbClr val="123D2D"/>
                </a:solidFill>
              </a:rPr>
              <a:t>/</a:t>
            </a:r>
            <a:r>
              <a:rPr sz="1350" b="1" dirty="0" err="1">
                <a:solidFill>
                  <a:srgbClr val="123D2D"/>
                </a:solidFill>
              </a:rPr>
              <a:t>partecipanti</a:t>
            </a:r>
            <a:r>
              <a:rPr sz="1350" b="1" dirty="0">
                <a:solidFill>
                  <a:srgbClr val="123D2D"/>
                </a:solidFill>
              </a:rPr>
              <a:t>, </a:t>
            </a:r>
            <a:r>
              <a:rPr sz="1350" b="1" dirty="0" err="1">
                <a:solidFill>
                  <a:srgbClr val="123D2D"/>
                </a:solidFill>
              </a:rPr>
              <a:t>circoli</a:t>
            </a:r>
            <a:r>
              <a:rPr sz="1350" b="1" dirty="0">
                <a:solidFill>
                  <a:srgbClr val="123D2D"/>
                </a:solidFill>
              </a:rPr>
              <a:t> e </a:t>
            </a:r>
            <a:r>
              <a:rPr sz="1350" b="1" dirty="0" err="1">
                <a:solidFill>
                  <a:srgbClr val="123D2D"/>
                </a:solidFill>
              </a:rPr>
              <a:t>delegati</a:t>
            </a:r>
            <a:r>
              <a:rPr sz="1350" b="1" dirty="0">
                <a:solidFill>
                  <a:srgbClr val="123D2D"/>
                </a:solidFill>
              </a:rPr>
              <a:t> </a:t>
            </a:r>
            <a:r>
              <a:rPr sz="1350" b="1" dirty="0" err="1">
                <a:solidFill>
                  <a:srgbClr val="123D2D"/>
                </a:solidFill>
              </a:rPr>
              <a:t>attivi</a:t>
            </a:r>
            <a:r>
              <a:rPr sz="1350" b="1" dirty="0">
                <a:solidFill>
                  <a:srgbClr val="123D2D"/>
                </a:solidFill>
              </a:rPr>
              <a:t>, </a:t>
            </a:r>
            <a:r>
              <a:rPr sz="1350" b="1" dirty="0" err="1">
                <a:solidFill>
                  <a:srgbClr val="123D2D"/>
                </a:solidFill>
              </a:rPr>
              <a:t>presenze</a:t>
            </a:r>
            <a:r>
              <a:rPr sz="1350" b="1" dirty="0">
                <a:solidFill>
                  <a:srgbClr val="123D2D"/>
                </a:solidFill>
              </a:rPr>
              <a:t> alle </a:t>
            </a:r>
            <a:r>
              <a:rPr sz="1350" b="1" dirty="0" err="1">
                <a:solidFill>
                  <a:srgbClr val="123D2D"/>
                </a:solidFill>
              </a:rPr>
              <a:t>attività</a:t>
            </a:r>
            <a:r>
              <a:rPr sz="1350" b="1" dirty="0">
                <a:solidFill>
                  <a:srgbClr val="123D2D"/>
                </a:solidFill>
              </a:rPr>
              <a:t>, </a:t>
            </a:r>
            <a:r>
              <a:rPr sz="1350" b="1" dirty="0" err="1">
                <a:solidFill>
                  <a:srgbClr val="123D2D"/>
                </a:solidFill>
              </a:rPr>
              <a:t>interazioni</a:t>
            </a:r>
            <a:r>
              <a:rPr sz="1350" b="1" dirty="0">
                <a:solidFill>
                  <a:srgbClr val="123D2D"/>
                </a:solidFill>
              </a:rPr>
              <a:t> social e </a:t>
            </a:r>
            <a:r>
              <a:rPr sz="1350" b="1" dirty="0" err="1">
                <a:solidFill>
                  <a:srgbClr val="123D2D"/>
                </a:solidFill>
              </a:rPr>
              <a:t>ricavi</a:t>
            </a:r>
            <a:r>
              <a:rPr sz="1350" b="1" dirty="0">
                <a:solidFill>
                  <a:srgbClr val="123D2D"/>
                </a:solidFill>
              </a:rPr>
              <a:t> da partnership.</a:t>
            </a:r>
          </a:p>
        </p:txBody>
      </p:sp>
      <p:pic>
        <p:nvPicPr>
          <p:cNvPr id="25" name="Immagine 2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35820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E87D3FDB-2D0B-44D0-9803-61B0E5C09266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13 · CANDIDATO PRESIDENTE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D7E1196-E07C-472E-B443-06878E85BAC0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>
                <a:solidFill>
                  <a:srgbClr val="123D2D"/>
                </a:solidFill>
              </a:rPr>
              <a:t>Candidato Presidente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9701126-EA12-441F-B788-77BA8434A36D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586495D-0904-4599-A1D2-3A2D972BA737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04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4C4F649-7694-4F12-8807-5E0EABC8D22F}"/>
              </a:ext>
            </a:extLst>
          </p:cNvPr>
          <p:cNvSpPr>
            <a:spLocks noGrp="1"/>
          </p:cNvSpPr>
          <p:nvPr/>
        </p:nvSpPr>
        <p:spPr>
          <a:xfrm>
            <a:off x="533400" y="1952625"/>
            <a:ext cx="6762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250" b="1">
                <a:solidFill>
                  <a:srgbClr val="123D2D"/>
                </a:solidFill>
              </a:defRPr>
            </a:pPr>
            <a:r>
              <a:rPr sz="2250" b="1" dirty="0">
                <a:solidFill>
                  <a:srgbClr val="123D2D"/>
                </a:solidFill>
              </a:rPr>
              <a:t>Marco </a:t>
            </a:r>
            <a:r>
              <a:rPr lang="it-IT" sz="2250" b="1" dirty="0">
                <a:solidFill>
                  <a:srgbClr val="123D2D"/>
                </a:solidFill>
              </a:rPr>
              <a:t>DURANTE</a:t>
            </a:r>
            <a:endParaRPr sz="2250" b="1" dirty="0">
              <a:solidFill>
                <a:srgbClr val="123D2D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954C8F0-3557-4FD6-AC97-DBA87B31C5E2}"/>
              </a:ext>
            </a:extLst>
          </p:cNvPr>
          <p:cNvSpPr>
            <a:spLocks noGrp="1"/>
          </p:cNvSpPr>
          <p:nvPr/>
        </p:nvSpPr>
        <p:spPr>
          <a:xfrm>
            <a:off x="533400" y="2667000"/>
            <a:ext cx="6762750" cy="19964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just">
              <a:buNone/>
              <a:defRPr sz="1425" b="0">
                <a:solidFill>
                  <a:srgbClr val="16382D"/>
                </a:solidFill>
              </a:defRPr>
            </a:pPr>
            <a:r>
              <a:rPr sz="1500" b="0" dirty="0">
                <a:solidFill>
                  <a:srgbClr val="16382D"/>
                </a:solidFill>
              </a:rPr>
              <a:t>Classe 1962, </a:t>
            </a:r>
            <a:r>
              <a:rPr sz="1500" b="0" dirty="0" err="1">
                <a:solidFill>
                  <a:srgbClr val="16382D"/>
                </a:solidFill>
              </a:rPr>
              <a:t>avvocato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cassazionista</a:t>
            </a:r>
            <a:r>
              <a:rPr sz="1500" b="0" dirty="0">
                <a:solidFill>
                  <a:srgbClr val="16382D"/>
                </a:solidFill>
              </a:rPr>
              <a:t> e senior partner di un </a:t>
            </a:r>
            <a:r>
              <a:rPr sz="1500" b="0" dirty="0" err="1">
                <a:solidFill>
                  <a:srgbClr val="16382D"/>
                </a:solidFill>
              </a:rPr>
              <a:t>primario</a:t>
            </a:r>
            <a:r>
              <a:rPr sz="1500" b="0" dirty="0">
                <a:solidFill>
                  <a:srgbClr val="16382D"/>
                </a:solidFill>
              </a:rPr>
              <a:t> studio </a:t>
            </a:r>
            <a:r>
              <a:rPr lang="it-IT" sz="1500" b="0" dirty="0">
                <a:solidFill>
                  <a:srgbClr val="16382D"/>
                </a:solidFill>
              </a:rPr>
              <a:t>legale </a:t>
            </a:r>
            <a:r>
              <a:rPr sz="1500" b="0" dirty="0" err="1">
                <a:solidFill>
                  <a:srgbClr val="16382D"/>
                </a:solidFill>
              </a:rPr>
              <a:t>italiano</a:t>
            </a:r>
            <a:r>
              <a:rPr sz="1500" b="0" dirty="0">
                <a:solidFill>
                  <a:srgbClr val="16382D"/>
                </a:solidFill>
              </a:rPr>
              <a:t>.</a:t>
            </a:r>
          </a:p>
          <a:p>
            <a:pPr algn="just">
              <a:buNone/>
              <a:defRPr sz="1350" b="0">
                <a:solidFill>
                  <a:srgbClr val="16382D"/>
                </a:solidFill>
              </a:defRPr>
            </a:pPr>
            <a:endParaRPr sz="1500" b="0" dirty="0">
              <a:solidFill>
                <a:srgbClr val="16382D"/>
              </a:solidFill>
            </a:endParaRPr>
          </a:p>
          <a:p>
            <a:pPr algn="just">
              <a:defRPr sz="1425" b="0">
                <a:solidFill>
                  <a:srgbClr val="16382D"/>
                </a:solidFill>
              </a:defRPr>
            </a:pPr>
            <a:r>
              <a:rPr sz="1500" b="0" dirty="0">
                <a:solidFill>
                  <a:srgbClr val="16382D"/>
                </a:solidFill>
              </a:rPr>
              <a:t>Appassionato </a:t>
            </a:r>
            <a:r>
              <a:rPr sz="1500" b="0" dirty="0" err="1">
                <a:solidFill>
                  <a:srgbClr val="16382D"/>
                </a:solidFill>
              </a:rPr>
              <a:t>golfista</a:t>
            </a:r>
            <a:r>
              <a:rPr sz="1500" b="0" dirty="0">
                <a:solidFill>
                  <a:srgbClr val="16382D"/>
                </a:solidFill>
              </a:rPr>
              <a:t> dal 1969, </a:t>
            </a:r>
            <a:r>
              <a:rPr sz="1500" b="0" dirty="0" err="1">
                <a:solidFill>
                  <a:srgbClr val="16382D"/>
                </a:solidFill>
              </a:rPr>
              <a:t>vincitore</a:t>
            </a:r>
            <a:r>
              <a:rPr sz="1500" b="0" dirty="0">
                <a:solidFill>
                  <a:srgbClr val="16382D"/>
                </a:solidFill>
              </a:rPr>
              <a:t> di </a:t>
            </a:r>
            <a:r>
              <a:rPr sz="1500" b="0" dirty="0" err="1">
                <a:solidFill>
                  <a:srgbClr val="16382D"/>
                </a:solidFill>
              </a:rPr>
              <a:t>importanti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tornei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nazionali</a:t>
            </a:r>
            <a:r>
              <a:rPr sz="1500" b="0" dirty="0">
                <a:solidFill>
                  <a:srgbClr val="16382D"/>
                </a:solidFill>
              </a:rPr>
              <a:t> e </a:t>
            </a:r>
            <a:r>
              <a:rPr sz="1500" b="0" dirty="0" err="1">
                <a:solidFill>
                  <a:srgbClr val="16382D"/>
                </a:solidFill>
              </a:rPr>
              <a:t>internazionali</a:t>
            </a:r>
            <a:r>
              <a:rPr lang="it-IT" sz="1500" b="0" dirty="0">
                <a:solidFill>
                  <a:srgbClr val="16382D"/>
                </a:solidFill>
              </a:rPr>
              <a:t>:</a:t>
            </a:r>
            <a:r>
              <a:rPr lang="it-IT" sz="1500" dirty="0">
                <a:solidFill>
                  <a:srgbClr val="16382D"/>
                </a:solidFill>
              </a:rPr>
              <a:t> </a:t>
            </a:r>
            <a:r>
              <a:rPr lang="it-IT" sz="1500" dirty="0">
                <a:solidFill>
                  <a:srgbClr val="16382D"/>
                </a:solidFill>
                <a:hlinkClick r:id="rId3"/>
              </a:rPr>
              <a:t>https://it.wikipedia.org/wiki/Marco_Durante</a:t>
            </a:r>
            <a:r>
              <a:rPr lang="it-IT" sz="1500" dirty="0">
                <a:solidFill>
                  <a:srgbClr val="16382D"/>
                </a:solidFill>
              </a:rPr>
              <a:t> </a:t>
            </a:r>
            <a:r>
              <a:rPr sz="1500" b="0" dirty="0">
                <a:solidFill>
                  <a:srgbClr val="16382D"/>
                </a:solidFill>
              </a:rPr>
              <a:t>.</a:t>
            </a:r>
          </a:p>
          <a:p>
            <a:pPr algn="just">
              <a:buNone/>
              <a:defRPr sz="1350" b="0">
                <a:solidFill>
                  <a:srgbClr val="16382D"/>
                </a:solidFill>
              </a:defRPr>
            </a:pPr>
            <a:endParaRPr sz="1500" b="0" dirty="0">
              <a:solidFill>
                <a:srgbClr val="16382D"/>
              </a:solidFill>
            </a:endParaRPr>
          </a:p>
          <a:p>
            <a:pPr algn="just">
              <a:buNone/>
              <a:defRPr sz="1425" b="0">
                <a:solidFill>
                  <a:srgbClr val="16382D"/>
                </a:solidFill>
              </a:defRPr>
            </a:pPr>
            <a:r>
              <a:rPr sz="1500" b="0" dirty="0">
                <a:solidFill>
                  <a:srgbClr val="16382D"/>
                </a:solidFill>
              </a:rPr>
              <a:t>Ha </a:t>
            </a:r>
            <a:r>
              <a:rPr sz="1500" b="0" dirty="0" err="1">
                <a:solidFill>
                  <a:srgbClr val="16382D"/>
                </a:solidFill>
              </a:rPr>
              <a:t>maturato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una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vasta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esperienza</a:t>
            </a:r>
            <a:r>
              <a:rPr sz="1500" b="0" dirty="0">
                <a:solidFill>
                  <a:srgbClr val="16382D"/>
                </a:solidFill>
              </a:rPr>
              <a:t> come </a:t>
            </a:r>
            <a:r>
              <a:rPr sz="1500" b="0" dirty="0" err="1">
                <a:solidFill>
                  <a:srgbClr val="16382D"/>
                </a:solidFill>
              </a:rPr>
              <a:t>dirigente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sportivo</a:t>
            </a:r>
            <a:r>
              <a:rPr sz="1500" b="0" dirty="0">
                <a:solidFill>
                  <a:srgbClr val="16382D"/>
                </a:solidFill>
              </a:rPr>
              <a:t>, </a:t>
            </a:r>
            <a:r>
              <a:rPr sz="1500" b="0" dirty="0" err="1">
                <a:solidFill>
                  <a:srgbClr val="16382D"/>
                </a:solidFill>
              </a:rPr>
              <a:t>avendo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fatto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parte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dei</a:t>
            </a:r>
            <a:r>
              <a:rPr sz="1500" b="0" dirty="0">
                <a:solidFill>
                  <a:srgbClr val="16382D"/>
                </a:solidFill>
              </a:rPr>
              <a:t> Consigli d</a:t>
            </a:r>
            <a:r>
              <a:rPr lang="it-IT" sz="1500" b="0" dirty="0" err="1">
                <a:solidFill>
                  <a:srgbClr val="16382D"/>
                </a:solidFill>
              </a:rPr>
              <a:t>el</a:t>
            </a:r>
            <a:r>
              <a:rPr lang="it-IT" sz="1500" b="0" dirty="0">
                <a:solidFill>
                  <a:srgbClr val="16382D"/>
                </a:solidFill>
              </a:rPr>
              <a:t> CONI, della</a:t>
            </a:r>
            <a:r>
              <a:rPr sz="1500" b="0" dirty="0">
                <a:solidFill>
                  <a:srgbClr val="16382D"/>
                </a:solidFill>
              </a:rPr>
              <a:t> </a:t>
            </a:r>
            <a:r>
              <a:rPr sz="1500" b="0" dirty="0" err="1">
                <a:solidFill>
                  <a:srgbClr val="16382D"/>
                </a:solidFill>
              </a:rPr>
              <a:t>Federgolf</a:t>
            </a:r>
            <a:r>
              <a:rPr sz="1500" b="0" dirty="0">
                <a:solidFill>
                  <a:srgbClr val="16382D"/>
                </a:solidFill>
              </a:rPr>
              <a:t>, </a:t>
            </a:r>
            <a:r>
              <a:rPr lang="it-IT" sz="1500" b="0" dirty="0">
                <a:solidFill>
                  <a:srgbClr val="16382D"/>
                </a:solidFill>
              </a:rPr>
              <a:t>dell’</a:t>
            </a:r>
            <a:r>
              <a:rPr lang="it-IT" sz="1500" b="0" dirty="0" err="1">
                <a:solidFill>
                  <a:srgbClr val="16382D"/>
                </a:solidFill>
              </a:rPr>
              <a:t>AlpsTour</a:t>
            </a:r>
            <a:r>
              <a:rPr lang="it-IT" sz="1500" b="0" dirty="0">
                <a:solidFill>
                  <a:srgbClr val="16382D"/>
                </a:solidFill>
              </a:rPr>
              <a:t>, di PGAI </a:t>
            </a:r>
            <a:r>
              <a:rPr sz="1500" b="0" dirty="0">
                <a:solidFill>
                  <a:srgbClr val="16382D"/>
                </a:solidFill>
              </a:rPr>
              <a:t>e </a:t>
            </a:r>
            <a:r>
              <a:rPr lang="it-IT" sz="1500" b="0" dirty="0">
                <a:solidFill>
                  <a:srgbClr val="16382D"/>
                </a:solidFill>
              </a:rPr>
              <a:t>del </a:t>
            </a:r>
            <a:r>
              <a:rPr sz="1500" b="0" dirty="0">
                <a:solidFill>
                  <a:srgbClr val="16382D"/>
                </a:solidFill>
              </a:rPr>
              <a:t>Golf Torino.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517FE8C-A0C4-4E7C-B9A4-49CE635F2043}"/>
              </a:ext>
            </a:extLst>
          </p:cNvPr>
          <p:cNvSpPr>
            <a:spLocks noGrp="1"/>
          </p:cNvSpPr>
          <p:nvPr/>
        </p:nvSpPr>
        <p:spPr>
          <a:xfrm>
            <a:off x="9473184" y="1752600"/>
            <a:ext cx="1956816" cy="2045589"/>
          </a:xfrm>
          <a:prstGeom prst="rect">
            <a:avLst/>
          </a:prstGeom>
          <a:solidFill>
            <a:srgbClr val="D6A92D"/>
          </a:solidFill>
          <a:ln w="9525">
            <a:solidFill>
              <a:srgbClr val="D6A92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96EA7B0-6DDF-4DF6-8277-C46FB112530A}"/>
              </a:ext>
            </a:extLst>
          </p:cNvPr>
          <p:cNvSpPr>
            <a:spLocks noGrp="1"/>
          </p:cNvSpPr>
          <p:nvPr/>
        </p:nvSpPr>
        <p:spPr>
          <a:xfrm>
            <a:off x="8991600" y="1790700"/>
            <a:ext cx="2571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6382D"/>
                </a:solidFill>
              </a:defRPr>
            </a:pPr>
            <a:endParaRPr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5B37CED-B482-4AE9-B26E-709FDBBC591A}"/>
              </a:ext>
            </a:extLst>
          </p:cNvPr>
          <p:cNvSpPr>
            <a:spLocks noGrp="1"/>
          </p:cNvSpPr>
          <p:nvPr/>
        </p:nvSpPr>
        <p:spPr>
          <a:xfrm>
            <a:off x="8991600" y="2305050"/>
            <a:ext cx="257175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6382D"/>
                </a:solidFill>
              </a:defRPr>
            </a:pPr>
            <a:endParaRPr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0131F08-49D0-4771-82F3-669B314703A7}"/>
              </a:ext>
            </a:extLst>
          </p:cNvPr>
          <p:cNvSpPr>
            <a:spLocks noGrp="1"/>
          </p:cNvSpPr>
          <p:nvPr/>
        </p:nvSpPr>
        <p:spPr>
          <a:xfrm>
            <a:off x="400050" y="5181600"/>
            <a:ext cx="7239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6382D"/>
                </a:solidFill>
              </a:defRPr>
            </a:pPr>
            <a:endParaRPr/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2" b="4712"/>
          <a:stretch/>
        </p:blipFill>
        <p:spPr>
          <a:xfrm>
            <a:off x="9546336" y="1852612"/>
            <a:ext cx="1807464" cy="2045589"/>
          </a:xfrm>
          <a:prstGeom prst="roundRect">
            <a:avLst/>
          </a:prstGeom>
        </p:spPr>
      </p:pic>
      <p:pic>
        <p:nvPicPr>
          <p:cNvPr id="25" name="Immagine 24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12034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3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28B6CC3C-E6E5-43D7-9D26-6BB02E647E3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323850" cy="6858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F291369-7543-4C95-AA2C-A4889E35E17D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550" b="1">
                <a:solidFill>
                  <a:srgbClr val="123D2D"/>
                </a:solidFill>
              </a:defRPr>
            </a:pPr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7B38634-7043-4A26-A2A5-BE8313CB26E8}"/>
              </a:ext>
            </a:extLst>
          </p:cNvPr>
          <p:cNvSpPr>
            <a:spLocks noGrp="1"/>
          </p:cNvSpPr>
          <p:nvPr/>
        </p:nvSpPr>
        <p:spPr>
          <a:xfrm>
            <a:off x="609600" y="3886200"/>
            <a:ext cx="7048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0">
                <a:solidFill>
                  <a:srgbClr val="666A73"/>
                </a:solidFill>
              </a:defRPr>
            </a:pPr>
            <a:endParaRPr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09C260-59F5-4047-99BE-5737C45DCB33}"/>
              </a:ext>
            </a:extLst>
          </p:cNvPr>
          <p:cNvSpPr>
            <a:spLocks noGrp="1"/>
          </p:cNvSpPr>
          <p:nvPr/>
        </p:nvSpPr>
        <p:spPr>
          <a:xfrm>
            <a:off x="9010650" y="1352550"/>
            <a:ext cx="20955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6382D"/>
                </a:solidFill>
              </a:defRPr>
            </a:pPr>
            <a:endParaRPr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0C7535E-0A25-49F1-83E0-1611E40DC0E6}"/>
              </a:ext>
            </a:extLst>
          </p:cNvPr>
          <p:cNvSpPr>
            <a:spLocks noGrp="1"/>
          </p:cNvSpPr>
          <p:nvPr/>
        </p:nvSpPr>
        <p:spPr>
          <a:xfrm>
            <a:off x="9010650" y="518160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6382D"/>
                </a:solidFill>
              </a:defRPr>
            </a:pPr>
            <a:endParaRPr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524500" y="514350"/>
            <a:ext cx="1143000" cy="1143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5835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C7119D1C-540C-49B3-828B-3D8B712D4006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02 - MISSION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3416EA7-8BEA-4359-A6C9-1364AA98BFE4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>
                <a:solidFill>
                  <a:srgbClr val="123D2D"/>
                </a:solidFill>
              </a:rPr>
              <a:t>Confermare la missione, ampliare le opportunità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62734A5-F7FF-443B-8A5A-A92C42A7139B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B335542-214A-4691-BD20-AF45829110C1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05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F8EEEF6-23F8-4185-8D1C-040620EF5ACF}"/>
              </a:ext>
            </a:extLst>
          </p:cNvPr>
          <p:cNvSpPr>
            <a:spLocks noGrp="1"/>
          </p:cNvSpPr>
          <p:nvPr/>
        </p:nvSpPr>
        <p:spPr>
          <a:xfrm>
            <a:off x="552450" y="1905000"/>
            <a:ext cx="10382250" cy="933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just">
              <a:buNone/>
              <a:defRPr sz="1650" b="1">
                <a:solidFill>
                  <a:srgbClr val="123D2D"/>
                </a:solidFill>
              </a:defRPr>
            </a:pPr>
            <a:r>
              <a:rPr sz="1650" b="1" dirty="0">
                <a:solidFill>
                  <a:srgbClr val="123D2D"/>
                </a:solidFill>
              </a:rPr>
              <a:t>La </a:t>
            </a:r>
            <a:r>
              <a:rPr sz="1650" b="1" dirty="0" err="1">
                <a:solidFill>
                  <a:srgbClr val="123D2D"/>
                </a:solidFill>
              </a:rPr>
              <a:t>missione</a:t>
            </a:r>
            <a:r>
              <a:rPr sz="1650" b="1" dirty="0">
                <a:solidFill>
                  <a:srgbClr val="123D2D"/>
                </a:solidFill>
              </a:rPr>
              <a:t> di AGIS </a:t>
            </a:r>
            <a:r>
              <a:rPr sz="1650" b="1" dirty="0" err="1">
                <a:solidFill>
                  <a:srgbClr val="123D2D"/>
                </a:solidFill>
              </a:rPr>
              <a:t>resta</a:t>
            </a:r>
            <a:r>
              <a:rPr sz="1650" b="1" dirty="0">
                <a:solidFill>
                  <a:srgbClr val="123D2D"/>
                </a:solidFill>
              </a:rPr>
              <a:t> </a:t>
            </a:r>
            <a:r>
              <a:rPr sz="1650" b="1" dirty="0" err="1">
                <a:solidFill>
                  <a:srgbClr val="123D2D"/>
                </a:solidFill>
              </a:rPr>
              <a:t>quella</a:t>
            </a:r>
            <a:r>
              <a:rPr sz="1650" b="1" dirty="0">
                <a:solidFill>
                  <a:srgbClr val="123D2D"/>
                </a:solidFill>
              </a:rPr>
              <a:t> </a:t>
            </a:r>
            <a:r>
              <a:rPr sz="1650" b="1" dirty="0" err="1">
                <a:solidFill>
                  <a:srgbClr val="123D2D"/>
                </a:solidFill>
              </a:rPr>
              <a:t>indicata</a:t>
            </a:r>
            <a:r>
              <a:rPr sz="1650" b="1" dirty="0">
                <a:solidFill>
                  <a:srgbClr val="123D2D"/>
                </a:solidFill>
              </a:rPr>
              <a:t> </a:t>
            </a:r>
            <a:r>
              <a:rPr sz="1650" b="1" dirty="0" err="1">
                <a:solidFill>
                  <a:srgbClr val="123D2D"/>
                </a:solidFill>
              </a:rPr>
              <a:t>dallo</a:t>
            </a:r>
            <a:r>
              <a:rPr sz="1650" b="1" dirty="0">
                <a:solidFill>
                  <a:srgbClr val="123D2D"/>
                </a:solidFill>
              </a:rPr>
              <a:t> Statuto: </a:t>
            </a:r>
            <a:r>
              <a:rPr sz="1650" b="1" dirty="0" err="1">
                <a:solidFill>
                  <a:srgbClr val="123D2D"/>
                </a:solidFill>
              </a:rPr>
              <a:t>promuovere</a:t>
            </a:r>
            <a:r>
              <a:rPr sz="1650" b="1" dirty="0">
                <a:solidFill>
                  <a:srgbClr val="123D2D"/>
                </a:solidFill>
              </a:rPr>
              <a:t> e </a:t>
            </a:r>
            <a:r>
              <a:rPr sz="1650" b="1" dirty="0" err="1">
                <a:solidFill>
                  <a:srgbClr val="123D2D"/>
                </a:solidFill>
              </a:rPr>
              <a:t>sviluppare</a:t>
            </a:r>
            <a:r>
              <a:rPr sz="1650" b="1" dirty="0">
                <a:solidFill>
                  <a:srgbClr val="123D2D"/>
                </a:solidFill>
              </a:rPr>
              <a:t> il golf </a:t>
            </a:r>
            <a:r>
              <a:rPr sz="1650" b="1" dirty="0" err="1">
                <a:solidFill>
                  <a:srgbClr val="123D2D"/>
                </a:solidFill>
              </a:rPr>
              <a:t>dilettantistico</a:t>
            </a:r>
            <a:r>
              <a:rPr sz="1650" b="1" dirty="0">
                <a:solidFill>
                  <a:srgbClr val="123D2D"/>
                </a:solidFill>
              </a:rPr>
              <a:t> </a:t>
            </a:r>
            <a:r>
              <a:rPr sz="1650" b="1" dirty="0" err="1">
                <a:solidFill>
                  <a:srgbClr val="123D2D"/>
                </a:solidFill>
              </a:rPr>
              <a:t>tra</a:t>
            </a:r>
            <a:r>
              <a:rPr sz="1650" b="1" dirty="0">
                <a:solidFill>
                  <a:srgbClr val="123D2D"/>
                </a:solidFill>
              </a:rPr>
              <a:t> </a:t>
            </a:r>
            <a:r>
              <a:rPr sz="1650" b="1" dirty="0" err="1">
                <a:solidFill>
                  <a:srgbClr val="123D2D"/>
                </a:solidFill>
              </a:rPr>
              <a:t>i</a:t>
            </a:r>
            <a:r>
              <a:rPr sz="1650" b="1" dirty="0">
                <a:solidFill>
                  <a:srgbClr val="123D2D"/>
                </a:solidFill>
              </a:rPr>
              <a:t> </a:t>
            </a:r>
            <a:r>
              <a:rPr sz="1650" b="1" dirty="0" err="1">
                <a:solidFill>
                  <a:srgbClr val="123D2D"/>
                </a:solidFill>
              </a:rPr>
              <a:t>giocatori</a:t>
            </a:r>
            <a:r>
              <a:rPr sz="1650" b="1" dirty="0">
                <a:solidFill>
                  <a:srgbClr val="123D2D"/>
                </a:solidFill>
              </a:rPr>
              <a:t> senior</a:t>
            </a:r>
            <a:r>
              <a:rPr lang="it-IT" sz="1650" b="1" dirty="0">
                <a:solidFill>
                  <a:srgbClr val="123D2D"/>
                </a:solidFill>
              </a:rPr>
              <a:t>es</a:t>
            </a:r>
            <a:r>
              <a:rPr sz="1650" b="1" dirty="0">
                <a:solidFill>
                  <a:srgbClr val="123D2D"/>
                </a:solidFill>
              </a:rPr>
              <a:t>, </a:t>
            </a:r>
            <a:r>
              <a:rPr sz="1650" b="1" dirty="0" err="1">
                <a:solidFill>
                  <a:srgbClr val="123D2D"/>
                </a:solidFill>
              </a:rPr>
              <a:t>attraverso</a:t>
            </a:r>
            <a:r>
              <a:rPr sz="1650" b="1" dirty="0">
                <a:solidFill>
                  <a:srgbClr val="123D2D"/>
                </a:solidFill>
              </a:rPr>
              <a:t> </a:t>
            </a:r>
            <a:r>
              <a:rPr sz="1650" b="1" dirty="0" err="1">
                <a:solidFill>
                  <a:srgbClr val="123D2D"/>
                </a:solidFill>
              </a:rPr>
              <a:t>l’attività</a:t>
            </a:r>
            <a:r>
              <a:rPr sz="1650" b="1" dirty="0">
                <a:solidFill>
                  <a:srgbClr val="123D2D"/>
                </a:solidFill>
              </a:rPr>
              <a:t> </a:t>
            </a:r>
            <a:r>
              <a:rPr sz="1650" b="1" dirty="0" err="1">
                <a:solidFill>
                  <a:srgbClr val="123D2D"/>
                </a:solidFill>
              </a:rPr>
              <a:t>sportiva</a:t>
            </a:r>
            <a:r>
              <a:rPr sz="1650" b="1" dirty="0">
                <a:solidFill>
                  <a:srgbClr val="123D2D"/>
                </a:solidFill>
              </a:rPr>
              <a:t>, la </a:t>
            </a:r>
            <a:r>
              <a:rPr sz="1650" b="1" dirty="0" err="1">
                <a:solidFill>
                  <a:srgbClr val="123D2D"/>
                </a:solidFill>
              </a:rPr>
              <a:t>formazione</a:t>
            </a:r>
            <a:r>
              <a:rPr sz="1650" b="1" dirty="0">
                <a:solidFill>
                  <a:srgbClr val="123D2D"/>
                </a:solidFill>
              </a:rPr>
              <a:t> e </a:t>
            </a:r>
            <a:r>
              <a:rPr sz="1650" b="1" dirty="0" err="1">
                <a:solidFill>
                  <a:srgbClr val="123D2D"/>
                </a:solidFill>
              </a:rPr>
              <a:t>l’aggregazione</a:t>
            </a:r>
            <a:r>
              <a:rPr sz="1650" b="1" dirty="0">
                <a:solidFill>
                  <a:srgbClr val="123D2D"/>
                </a:solidFill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0BA76EB-C01E-4D4D-B9A6-5A3C76C9A6F5}"/>
              </a:ext>
            </a:extLst>
          </p:cNvPr>
          <p:cNvSpPr>
            <a:spLocks noGrp="1"/>
          </p:cNvSpPr>
          <p:nvPr/>
        </p:nvSpPr>
        <p:spPr>
          <a:xfrm>
            <a:off x="533400" y="3143250"/>
            <a:ext cx="11106150" cy="1952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buNone/>
              <a:defRPr sz="1650" b="0">
                <a:solidFill>
                  <a:srgbClr val="0A0A0A"/>
                </a:solidFill>
              </a:defRPr>
            </a:pPr>
            <a:endParaRPr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9B8FA50-068B-4112-80EA-6F3B8D2D94DE}"/>
              </a:ext>
            </a:extLst>
          </p:cNvPr>
          <p:cNvSpPr>
            <a:spLocks noGrp="1"/>
          </p:cNvSpPr>
          <p:nvPr/>
        </p:nvSpPr>
        <p:spPr>
          <a:xfrm>
            <a:off x="533400" y="3143250"/>
            <a:ext cx="11106150" cy="1952625"/>
          </a:xfrm>
          <a:prstGeom prst="rect">
            <a:avLst/>
          </a:prstGeom>
          <a:solidFill>
            <a:srgbClr val="123D2D"/>
          </a:solidFill>
          <a:ln w="9525">
            <a:solidFill>
              <a:srgbClr val="123D2D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ctr"/>
          <a:lstStyle/>
          <a:p>
            <a:pPr algn="just">
              <a:buNone/>
              <a:defRPr sz="1800" b="0">
                <a:solidFill>
                  <a:srgbClr val="FFFFFF"/>
                </a:solidFill>
              </a:defRPr>
            </a:pPr>
            <a:r>
              <a:rPr sz="1800" b="0" dirty="0" err="1">
                <a:solidFill>
                  <a:srgbClr val="FFFFFF"/>
                </a:solidFill>
              </a:rPr>
              <a:t>L’obiettivo</a:t>
            </a:r>
            <a:r>
              <a:rPr sz="1800" b="0" dirty="0">
                <a:solidFill>
                  <a:srgbClr val="FFFFFF"/>
                </a:solidFill>
              </a:rPr>
              <a:t> è </a:t>
            </a:r>
            <a:r>
              <a:rPr sz="1800" b="0" dirty="0" err="1">
                <a:solidFill>
                  <a:srgbClr val="FFFFFF"/>
                </a:solidFill>
              </a:rPr>
              <a:t>rendere</a:t>
            </a:r>
            <a:r>
              <a:rPr sz="1800" b="0" dirty="0">
                <a:solidFill>
                  <a:srgbClr val="FFFFFF"/>
                </a:solidFill>
              </a:rPr>
              <a:t> il golf </a:t>
            </a:r>
            <a:r>
              <a:rPr lang="it-IT" sz="1800" b="0" dirty="0">
                <a:solidFill>
                  <a:srgbClr val="FFFFFF"/>
                </a:solidFill>
              </a:rPr>
              <a:t>dei </a:t>
            </a:r>
            <a:r>
              <a:rPr sz="1800" b="0" dirty="0">
                <a:solidFill>
                  <a:srgbClr val="FFFFFF"/>
                </a:solidFill>
              </a:rPr>
              <a:t>senior</a:t>
            </a:r>
            <a:r>
              <a:rPr lang="it-IT" sz="1800" b="0" dirty="0">
                <a:solidFill>
                  <a:srgbClr val="FFFFFF"/>
                </a:solidFill>
              </a:rPr>
              <a:t>es</a:t>
            </a:r>
            <a:r>
              <a:rPr sz="1800" b="0" dirty="0">
                <a:solidFill>
                  <a:srgbClr val="FFFFFF"/>
                </a:solidFill>
              </a:rPr>
              <a:t> </a:t>
            </a:r>
            <a:r>
              <a:rPr sz="1800" b="0" dirty="0" err="1">
                <a:solidFill>
                  <a:srgbClr val="FFFFFF"/>
                </a:solidFill>
              </a:rPr>
              <a:t>italian</a:t>
            </a:r>
            <a:r>
              <a:rPr lang="it-IT" sz="1800" b="0" dirty="0">
                <a:solidFill>
                  <a:srgbClr val="FFFFFF"/>
                </a:solidFill>
              </a:rPr>
              <a:t>i</a:t>
            </a:r>
            <a:r>
              <a:rPr sz="1800" b="0" dirty="0">
                <a:solidFill>
                  <a:srgbClr val="FFFFFF"/>
                </a:solidFill>
              </a:rPr>
              <a:t> </a:t>
            </a:r>
            <a:r>
              <a:rPr sz="1800" b="0" dirty="0" err="1">
                <a:solidFill>
                  <a:srgbClr val="FFFFFF"/>
                </a:solidFill>
              </a:rPr>
              <a:t>più</a:t>
            </a:r>
            <a:r>
              <a:rPr sz="1800" b="0" dirty="0">
                <a:solidFill>
                  <a:srgbClr val="FFFFFF"/>
                </a:solidFill>
              </a:rPr>
              <a:t> </a:t>
            </a:r>
            <a:r>
              <a:rPr sz="1800" b="0" dirty="0" err="1">
                <a:solidFill>
                  <a:srgbClr val="FFFFFF"/>
                </a:solidFill>
              </a:rPr>
              <a:t>partecipato</a:t>
            </a:r>
            <a:r>
              <a:rPr sz="1800" b="0" dirty="0">
                <a:solidFill>
                  <a:srgbClr val="FFFFFF"/>
                </a:solidFill>
              </a:rPr>
              <a:t>, </a:t>
            </a:r>
            <a:r>
              <a:rPr sz="1800" b="0" dirty="0" err="1">
                <a:solidFill>
                  <a:srgbClr val="FFFFFF"/>
                </a:solidFill>
              </a:rPr>
              <a:t>accessibile</a:t>
            </a:r>
            <a:r>
              <a:rPr sz="1800" b="0" dirty="0">
                <a:solidFill>
                  <a:srgbClr val="FFFFFF"/>
                </a:solidFill>
              </a:rPr>
              <a:t> e </a:t>
            </a:r>
            <a:r>
              <a:rPr sz="1800" b="0" dirty="0" err="1">
                <a:solidFill>
                  <a:srgbClr val="FFFFFF"/>
                </a:solidFill>
              </a:rPr>
              <a:t>attrattivo</a:t>
            </a:r>
            <a:r>
              <a:rPr sz="1800" b="0" dirty="0">
                <a:solidFill>
                  <a:srgbClr val="FFFFFF"/>
                </a:solidFill>
              </a:rPr>
              <a:t>, senza </a:t>
            </a:r>
            <a:r>
              <a:rPr sz="1800" b="0" dirty="0" err="1">
                <a:solidFill>
                  <a:srgbClr val="FFFFFF"/>
                </a:solidFill>
              </a:rPr>
              <a:t>perdere</a:t>
            </a:r>
            <a:r>
              <a:rPr sz="1800" b="0" dirty="0">
                <a:solidFill>
                  <a:srgbClr val="FFFFFF"/>
                </a:solidFill>
              </a:rPr>
              <a:t> la </a:t>
            </a:r>
            <a:r>
              <a:rPr sz="1800" b="0" dirty="0" err="1">
                <a:solidFill>
                  <a:srgbClr val="FFFFFF"/>
                </a:solidFill>
              </a:rPr>
              <a:t>concretezza</a:t>
            </a:r>
            <a:r>
              <a:rPr sz="1800" b="0" dirty="0">
                <a:solidFill>
                  <a:srgbClr val="FFFFFF"/>
                </a:solidFill>
              </a:rPr>
              <a:t> e la </a:t>
            </a:r>
            <a:r>
              <a:rPr sz="1800" b="0" dirty="0" err="1">
                <a:solidFill>
                  <a:srgbClr val="FFFFFF"/>
                </a:solidFill>
              </a:rPr>
              <a:t>cultura</a:t>
            </a:r>
            <a:r>
              <a:rPr sz="1800" b="0" dirty="0">
                <a:solidFill>
                  <a:srgbClr val="FFFFFF"/>
                </a:solidFill>
              </a:rPr>
              <a:t> </a:t>
            </a:r>
            <a:r>
              <a:rPr sz="1800" b="0" dirty="0" err="1">
                <a:solidFill>
                  <a:srgbClr val="FFFFFF"/>
                </a:solidFill>
              </a:rPr>
              <a:t>sportiva</a:t>
            </a:r>
            <a:r>
              <a:rPr sz="1800" b="0" dirty="0">
                <a:solidFill>
                  <a:srgbClr val="FFFFFF"/>
                </a:solidFill>
              </a:rPr>
              <a:t> </a:t>
            </a:r>
            <a:r>
              <a:rPr sz="1800" b="0" dirty="0" err="1">
                <a:solidFill>
                  <a:srgbClr val="FFFFFF"/>
                </a:solidFill>
              </a:rPr>
              <a:t>che</a:t>
            </a:r>
            <a:r>
              <a:rPr sz="1800" b="0" dirty="0">
                <a:solidFill>
                  <a:srgbClr val="FFFFFF"/>
                </a:solidFill>
              </a:rPr>
              <a:t> </a:t>
            </a:r>
            <a:r>
              <a:rPr sz="1800" b="0" dirty="0" err="1">
                <a:solidFill>
                  <a:srgbClr val="FFFFFF"/>
                </a:solidFill>
              </a:rPr>
              <a:t>hanno</a:t>
            </a:r>
            <a:r>
              <a:rPr sz="1800" b="0" dirty="0">
                <a:solidFill>
                  <a:srgbClr val="FFFFFF"/>
                </a:solidFill>
              </a:rPr>
              <a:t> sempre </a:t>
            </a:r>
            <a:r>
              <a:rPr sz="1800" b="0" dirty="0" err="1">
                <a:solidFill>
                  <a:srgbClr val="FFFFFF"/>
                </a:solidFill>
              </a:rPr>
              <a:t>caratterizzato</a:t>
            </a:r>
            <a:r>
              <a:rPr sz="1800" b="0" dirty="0">
                <a:solidFill>
                  <a:srgbClr val="FFFFFF"/>
                </a:solidFill>
              </a:rPr>
              <a:t> AGIS.</a:t>
            </a:r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6008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E87D3FDB-2D0B-44D0-9803-61B0E5C09266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03 · MISSION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D7E1196-E07C-472E-B443-06878E85BAC0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>
                <a:solidFill>
                  <a:srgbClr val="123D2D"/>
                </a:solidFill>
              </a:rPr>
              <a:t>Partire da ciò che AGIS ha costruito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9701126-EA12-441F-B788-77BA8434A36D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586495D-0904-4599-A1D2-3A2D972BA737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04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4C4F649-7694-4F12-8807-5E0EABC8D22F}"/>
              </a:ext>
            </a:extLst>
          </p:cNvPr>
          <p:cNvSpPr>
            <a:spLocks noGrp="1"/>
          </p:cNvSpPr>
          <p:nvPr/>
        </p:nvSpPr>
        <p:spPr>
          <a:xfrm>
            <a:off x="533400" y="1857375"/>
            <a:ext cx="7429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just">
              <a:buNone/>
              <a:defRPr sz="1575" b="1">
                <a:solidFill>
                  <a:srgbClr val="123D2D"/>
                </a:solidFill>
              </a:defRPr>
            </a:pPr>
            <a:r>
              <a:rPr sz="1575" b="1" dirty="0">
                <a:solidFill>
                  <a:srgbClr val="123D2D"/>
                </a:solidFill>
              </a:rPr>
              <a:t>Ogni </a:t>
            </a:r>
            <a:r>
              <a:rPr sz="1575" b="1" dirty="0" err="1">
                <a:solidFill>
                  <a:srgbClr val="123D2D"/>
                </a:solidFill>
              </a:rPr>
              <a:t>progetto</a:t>
            </a:r>
            <a:r>
              <a:rPr sz="1575" b="1" dirty="0">
                <a:solidFill>
                  <a:srgbClr val="123D2D"/>
                </a:solidFill>
              </a:rPr>
              <a:t> per il </a:t>
            </a:r>
            <a:r>
              <a:rPr sz="1575" b="1" dirty="0" err="1">
                <a:solidFill>
                  <a:srgbClr val="123D2D"/>
                </a:solidFill>
              </a:rPr>
              <a:t>futuro</a:t>
            </a:r>
            <a:r>
              <a:rPr sz="1575" b="1" dirty="0">
                <a:solidFill>
                  <a:srgbClr val="123D2D"/>
                </a:solidFill>
              </a:rPr>
              <a:t> </a:t>
            </a:r>
            <a:r>
              <a:rPr sz="1575" b="1" dirty="0" err="1">
                <a:solidFill>
                  <a:srgbClr val="123D2D"/>
                </a:solidFill>
              </a:rPr>
              <a:t>deve</a:t>
            </a:r>
            <a:r>
              <a:rPr sz="1575" b="1" dirty="0">
                <a:solidFill>
                  <a:srgbClr val="123D2D"/>
                </a:solidFill>
              </a:rPr>
              <a:t> </a:t>
            </a:r>
            <a:r>
              <a:rPr sz="1575" b="1" dirty="0" err="1">
                <a:solidFill>
                  <a:srgbClr val="123D2D"/>
                </a:solidFill>
              </a:rPr>
              <a:t>cominciare</a:t>
            </a:r>
            <a:r>
              <a:rPr sz="1575" b="1" dirty="0">
                <a:solidFill>
                  <a:srgbClr val="123D2D"/>
                </a:solidFill>
              </a:rPr>
              <a:t> dal </a:t>
            </a:r>
            <a:r>
              <a:rPr sz="1575" b="1" dirty="0" err="1">
                <a:solidFill>
                  <a:srgbClr val="123D2D"/>
                </a:solidFill>
              </a:rPr>
              <a:t>riconoscimento</a:t>
            </a:r>
            <a:r>
              <a:rPr sz="1575" b="1" dirty="0">
                <a:solidFill>
                  <a:srgbClr val="123D2D"/>
                </a:solidFill>
              </a:rPr>
              <a:t> del </a:t>
            </a:r>
            <a:r>
              <a:rPr sz="1575" b="1" dirty="0" err="1">
                <a:solidFill>
                  <a:srgbClr val="123D2D"/>
                </a:solidFill>
              </a:rPr>
              <a:t>lavoro</a:t>
            </a:r>
            <a:r>
              <a:rPr sz="1575" b="1" dirty="0">
                <a:solidFill>
                  <a:srgbClr val="123D2D"/>
                </a:solidFill>
              </a:rPr>
              <a:t> </a:t>
            </a:r>
            <a:r>
              <a:rPr sz="1575" b="1" dirty="0" err="1">
                <a:solidFill>
                  <a:srgbClr val="123D2D"/>
                </a:solidFill>
              </a:rPr>
              <a:t>svolto</a:t>
            </a:r>
            <a:r>
              <a:rPr sz="1575" b="1" dirty="0">
                <a:solidFill>
                  <a:srgbClr val="123D2D"/>
                </a:solidFill>
              </a:rPr>
              <a:t> </a:t>
            </a:r>
            <a:r>
              <a:rPr sz="1575" b="1" dirty="0" err="1">
                <a:solidFill>
                  <a:srgbClr val="123D2D"/>
                </a:solidFill>
              </a:rPr>
              <a:t>fino</a:t>
            </a:r>
            <a:r>
              <a:rPr sz="1575" b="1" dirty="0">
                <a:solidFill>
                  <a:srgbClr val="123D2D"/>
                </a:solidFill>
              </a:rPr>
              <a:t> a </a:t>
            </a:r>
            <a:r>
              <a:rPr sz="1575" b="1" dirty="0" err="1">
                <a:solidFill>
                  <a:srgbClr val="123D2D"/>
                </a:solidFill>
              </a:rPr>
              <a:t>oggi</a:t>
            </a:r>
            <a:r>
              <a:rPr sz="1575" b="1" dirty="0">
                <a:solidFill>
                  <a:srgbClr val="123D2D"/>
                </a:solidFill>
              </a:rPr>
              <a:t> da </a:t>
            </a:r>
            <a:r>
              <a:rPr sz="1575" b="1" dirty="0" err="1">
                <a:solidFill>
                  <a:srgbClr val="123D2D"/>
                </a:solidFill>
              </a:rPr>
              <a:t>presidenti</a:t>
            </a:r>
            <a:r>
              <a:rPr sz="1575" b="1" dirty="0">
                <a:solidFill>
                  <a:srgbClr val="123D2D"/>
                </a:solidFill>
              </a:rPr>
              <a:t>, consiglieri, </a:t>
            </a:r>
            <a:r>
              <a:rPr sz="1575" b="1" dirty="0" err="1">
                <a:solidFill>
                  <a:srgbClr val="123D2D"/>
                </a:solidFill>
              </a:rPr>
              <a:t>delegati</a:t>
            </a:r>
            <a:r>
              <a:rPr sz="1575" b="1" dirty="0">
                <a:solidFill>
                  <a:srgbClr val="123D2D"/>
                </a:solidFill>
              </a:rPr>
              <a:t>, </a:t>
            </a:r>
            <a:r>
              <a:rPr sz="1575" b="1" dirty="0" err="1">
                <a:solidFill>
                  <a:srgbClr val="123D2D"/>
                </a:solidFill>
              </a:rPr>
              <a:t>volontari</a:t>
            </a:r>
            <a:r>
              <a:rPr sz="1575" b="1" dirty="0">
                <a:solidFill>
                  <a:srgbClr val="123D2D"/>
                </a:solidFill>
              </a:rPr>
              <a:t> e </a:t>
            </a:r>
            <a:r>
              <a:rPr sz="1575" b="1" dirty="0" err="1">
                <a:solidFill>
                  <a:srgbClr val="123D2D"/>
                </a:solidFill>
              </a:rPr>
              <a:t>collaboratori</a:t>
            </a:r>
            <a:r>
              <a:rPr sz="1575" b="1" dirty="0">
                <a:solidFill>
                  <a:srgbClr val="123D2D"/>
                </a:solidFill>
              </a:rPr>
              <a:t> </a:t>
            </a:r>
            <a:r>
              <a:rPr sz="1575" b="1" dirty="0" err="1">
                <a:solidFill>
                  <a:srgbClr val="123D2D"/>
                </a:solidFill>
              </a:rPr>
              <a:t>dell’associazione</a:t>
            </a:r>
            <a:r>
              <a:rPr sz="1575" b="1" dirty="0">
                <a:solidFill>
                  <a:srgbClr val="123D2D"/>
                </a:solidFill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954C8F0-3557-4FD6-AC97-DBA87B31C5E2}"/>
              </a:ext>
            </a:extLst>
          </p:cNvPr>
          <p:cNvSpPr>
            <a:spLocks noGrp="1"/>
          </p:cNvSpPr>
          <p:nvPr/>
        </p:nvSpPr>
        <p:spPr>
          <a:xfrm>
            <a:off x="533400" y="3095625"/>
            <a:ext cx="74295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16382D"/>
                </a:solidFill>
              </a:defRPr>
            </a:pPr>
            <a:r>
              <a:rPr sz="1275" b="0" dirty="0">
                <a:solidFill>
                  <a:srgbClr val="16382D"/>
                </a:solidFill>
              </a:rPr>
              <a:t>La </a:t>
            </a:r>
            <a:r>
              <a:rPr sz="1275" b="0" dirty="0" err="1">
                <a:solidFill>
                  <a:srgbClr val="16382D"/>
                </a:solidFill>
              </a:rPr>
              <a:t>corretta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gestione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patrimoniale</a:t>
            </a:r>
            <a:r>
              <a:rPr sz="1275" b="0" dirty="0">
                <a:solidFill>
                  <a:srgbClr val="16382D"/>
                </a:solidFill>
              </a:rPr>
              <a:t> e </a:t>
            </a:r>
            <a:r>
              <a:rPr sz="1275" b="0" dirty="0" err="1">
                <a:solidFill>
                  <a:srgbClr val="16382D"/>
                </a:solidFill>
              </a:rPr>
              <a:t>dei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flussi</a:t>
            </a:r>
            <a:r>
              <a:rPr sz="1275" b="0" dirty="0">
                <a:solidFill>
                  <a:srgbClr val="16382D"/>
                </a:solidFill>
              </a:rPr>
              <a:t> di </a:t>
            </a:r>
            <a:r>
              <a:rPr sz="1275" b="0" dirty="0" err="1">
                <a:solidFill>
                  <a:srgbClr val="16382D"/>
                </a:solidFill>
              </a:rPr>
              <a:t>cassa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sarà</a:t>
            </a:r>
            <a:r>
              <a:rPr sz="1275" b="0" dirty="0">
                <a:solidFill>
                  <a:srgbClr val="16382D"/>
                </a:solidFill>
              </a:rPr>
              <a:t> sempre </a:t>
            </a:r>
            <a:r>
              <a:rPr sz="1275" b="0" dirty="0" err="1">
                <a:solidFill>
                  <a:srgbClr val="16382D"/>
                </a:solidFill>
              </a:rPr>
              <a:t>garantita</a:t>
            </a:r>
            <a:r>
              <a:rPr sz="1275" b="0" dirty="0">
                <a:solidFill>
                  <a:srgbClr val="16382D"/>
                </a:solidFill>
              </a:rPr>
              <a:t>, </a:t>
            </a:r>
            <a:r>
              <a:rPr sz="1275" b="0" dirty="0" err="1">
                <a:solidFill>
                  <a:srgbClr val="16382D"/>
                </a:solidFill>
              </a:rPr>
              <a:t>così</a:t>
            </a:r>
            <a:r>
              <a:rPr sz="1275" b="0" dirty="0">
                <a:solidFill>
                  <a:srgbClr val="16382D"/>
                </a:solidFill>
              </a:rPr>
              <a:t> come la è </a:t>
            </a:r>
            <a:r>
              <a:rPr sz="1275" b="0" dirty="0" err="1">
                <a:solidFill>
                  <a:srgbClr val="16382D"/>
                </a:solidFill>
              </a:rPr>
              <a:t>stata</a:t>
            </a:r>
            <a:r>
              <a:rPr sz="1275" b="0" dirty="0">
                <a:solidFill>
                  <a:srgbClr val="16382D"/>
                </a:solidFill>
              </a:rPr>
              <a:t> in </a:t>
            </a:r>
            <a:r>
              <a:rPr sz="1275" b="0" dirty="0" err="1">
                <a:solidFill>
                  <a:srgbClr val="16382D"/>
                </a:solidFill>
              </a:rPr>
              <a:t>passato</a:t>
            </a:r>
            <a:r>
              <a:rPr sz="1275" b="0" dirty="0">
                <a:solidFill>
                  <a:srgbClr val="16382D"/>
                </a:solidFill>
              </a:rPr>
              <a:t>.</a:t>
            </a:r>
          </a:p>
          <a:p>
            <a:pPr algn="just">
              <a:buNone/>
              <a:defRPr sz="1275" b="0">
                <a:solidFill>
                  <a:srgbClr val="16382D"/>
                </a:solidFill>
              </a:defRPr>
            </a:pPr>
            <a:r>
              <a:rPr sz="1275" b="0" dirty="0">
                <a:solidFill>
                  <a:srgbClr val="16382D"/>
                </a:solidFill>
              </a:rPr>
              <a:t>In </a:t>
            </a:r>
            <a:r>
              <a:rPr sz="1275" b="0" dirty="0" err="1">
                <a:solidFill>
                  <a:srgbClr val="16382D"/>
                </a:solidFill>
              </a:rPr>
              <a:t>ambito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sportivo</a:t>
            </a:r>
            <a:r>
              <a:rPr sz="1275" b="0" dirty="0">
                <a:solidFill>
                  <a:srgbClr val="16382D"/>
                </a:solidFill>
              </a:rPr>
              <a:t>, </a:t>
            </a:r>
            <a:r>
              <a:rPr lang="it-IT" sz="1275" b="0" dirty="0">
                <a:solidFill>
                  <a:srgbClr val="16382D"/>
                </a:solidFill>
              </a:rPr>
              <a:t>la Commissione </a:t>
            </a:r>
            <a:r>
              <a:rPr sz="1275" b="0" dirty="0" err="1">
                <a:solidFill>
                  <a:srgbClr val="16382D"/>
                </a:solidFill>
              </a:rPr>
              <a:t>Sportiv</a:t>
            </a:r>
            <a:r>
              <a:rPr lang="it-IT" sz="1275" b="0" dirty="0">
                <a:solidFill>
                  <a:srgbClr val="16382D"/>
                </a:solidFill>
              </a:rPr>
              <a:t>a</a:t>
            </a:r>
            <a:r>
              <a:rPr sz="1275" b="0" dirty="0">
                <a:solidFill>
                  <a:srgbClr val="16382D"/>
                </a:solidFill>
              </a:rPr>
              <a:t> e </a:t>
            </a:r>
            <a:r>
              <a:rPr sz="1275" b="0" dirty="0" err="1">
                <a:solidFill>
                  <a:srgbClr val="16382D"/>
                </a:solidFill>
              </a:rPr>
              <a:t>i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Delegati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Regionali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hanno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costruito</a:t>
            </a:r>
            <a:r>
              <a:rPr sz="1275" b="0" dirty="0">
                <a:solidFill>
                  <a:srgbClr val="16382D"/>
                </a:solidFill>
              </a:rPr>
              <a:t> e </a:t>
            </a:r>
            <a:r>
              <a:rPr sz="1275" b="0" dirty="0" err="1">
                <a:solidFill>
                  <a:srgbClr val="16382D"/>
                </a:solidFill>
              </a:rPr>
              <a:t>gestiscono</a:t>
            </a:r>
            <a:r>
              <a:rPr sz="1275" b="0" dirty="0">
                <a:solidFill>
                  <a:srgbClr val="16382D"/>
                </a:solidFill>
              </a:rPr>
              <a:t> con </a:t>
            </a:r>
            <a:r>
              <a:rPr sz="1275" b="0" dirty="0" err="1">
                <a:solidFill>
                  <a:srgbClr val="16382D"/>
                </a:solidFill>
              </a:rPr>
              <a:t>competenza</a:t>
            </a:r>
            <a:r>
              <a:rPr sz="1275" b="0" dirty="0">
                <a:solidFill>
                  <a:srgbClr val="16382D"/>
                </a:solidFill>
              </a:rPr>
              <a:t> un </a:t>
            </a:r>
            <a:r>
              <a:rPr sz="1275" b="0" dirty="0" err="1">
                <a:solidFill>
                  <a:srgbClr val="16382D"/>
                </a:solidFill>
              </a:rPr>
              <a:t>calendario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ampio</a:t>
            </a:r>
            <a:r>
              <a:rPr sz="1275" b="0" dirty="0">
                <a:solidFill>
                  <a:srgbClr val="16382D"/>
                </a:solidFill>
              </a:rPr>
              <a:t> e </a:t>
            </a:r>
            <a:r>
              <a:rPr sz="1275" b="0" dirty="0" err="1">
                <a:solidFill>
                  <a:srgbClr val="16382D"/>
                </a:solidFill>
              </a:rPr>
              <a:t>complesso</a:t>
            </a:r>
            <a:r>
              <a:rPr sz="1275" b="0" dirty="0">
                <a:solidFill>
                  <a:srgbClr val="16382D"/>
                </a:solidFill>
              </a:rPr>
              <a:t>. </a:t>
            </a:r>
            <a:endParaRPr lang="it-IT" sz="1275" b="0" dirty="0">
              <a:solidFill>
                <a:srgbClr val="16382D"/>
              </a:solidFill>
            </a:endParaRPr>
          </a:p>
          <a:p>
            <a:pPr algn="just">
              <a:buNone/>
              <a:defRPr sz="1275" b="0">
                <a:solidFill>
                  <a:srgbClr val="16382D"/>
                </a:solidFill>
              </a:defRPr>
            </a:pPr>
            <a:r>
              <a:rPr sz="1275" b="0" dirty="0" err="1">
                <a:solidFill>
                  <a:srgbClr val="16382D"/>
                </a:solidFill>
              </a:rPr>
              <a:t>L’organizzazione</a:t>
            </a:r>
            <a:r>
              <a:rPr sz="1275" b="0" dirty="0">
                <a:solidFill>
                  <a:srgbClr val="16382D"/>
                </a:solidFill>
              </a:rPr>
              <a:t> delle </a:t>
            </a:r>
            <a:r>
              <a:rPr sz="1275" b="0" dirty="0" err="1">
                <a:solidFill>
                  <a:srgbClr val="16382D"/>
                </a:solidFill>
              </a:rPr>
              <a:t>gare</a:t>
            </a:r>
            <a:r>
              <a:rPr sz="1275" b="0" dirty="0">
                <a:solidFill>
                  <a:srgbClr val="16382D"/>
                </a:solidFill>
              </a:rPr>
              <a:t> è uno </a:t>
            </a:r>
            <a:r>
              <a:rPr sz="1275" b="0" dirty="0" err="1">
                <a:solidFill>
                  <a:srgbClr val="16382D"/>
                </a:solidFill>
              </a:rPr>
              <a:t>dei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principali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patrimoni</a:t>
            </a:r>
            <a:r>
              <a:rPr sz="1275" b="0" dirty="0">
                <a:solidFill>
                  <a:srgbClr val="16382D"/>
                </a:solidFill>
              </a:rPr>
              <a:t> di AGIS: </a:t>
            </a:r>
            <a:r>
              <a:rPr sz="1275" b="0" dirty="0" err="1">
                <a:solidFill>
                  <a:srgbClr val="16382D"/>
                </a:solidFill>
              </a:rPr>
              <a:t>va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sostenuta</a:t>
            </a:r>
            <a:r>
              <a:rPr sz="1275" b="0" dirty="0">
                <a:solidFill>
                  <a:srgbClr val="16382D"/>
                </a:solidFill>
              </a:rPr>
              <a:t>, </a:t>
            </a:r>
            <a:r>
              <a:rPr sz="1275" b="0" dirty="0" err="1">
                <a:solidFill>
                  <a:srgbClr val="16382D"/>
                </a:solidFill>
              </a:rPr>
              <a:t>valorizzata</a:t>
            </a:r>
            <a:r>
              <a:rPr sz="1275" b="0" dirty="0">
                <a:solidFill>
                  <a:srgbClr val="16382D"/>
                </a:solidFill>
              </a:rPr>
              <a:t> e </a:t>
            </a:r>
            <a:r>
              <a:rPr sz="1275" b="0" dirty="0" err="1">
                <a:solidFill>
                  <a:srgbClr val="16382D"/>
                </a:solidFill>
              </a:rPr>
              <a:t>messa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nelle</a:t>
            </a:r>
            <a:r>
              <a:rPr sz="1275" b="0" dirty="0">
                <a:solidFill>
                  <a:srgbClr val="16382D"/>
                </a:solidFill>
              </a:rPr>
              <a:t> </a:t>
            </a:r>
            <a:r>
              <a:rPr sz="1275" b="0" dirty="0" err="1">
                <a:solidFill>
                  <a:srgbClr val="16382D"/>
                </a:solidFill>
              </a:rPr>
              <a:t>condizioni</a:t>
            </a:r>
            <a:r>
              <a:rPr sz="1275" b="0" dirty="0">
                <a:solidFill>
                  <a:srgbClr val="16382D"/>
                </a:solidFill>
              </a:rPr>
              <a:t> di </a:t>
            </a:r>
            <a:r>
              <a:rPr sz="1275" b="0" dirty="0" err="1">
                <a:solidFill>
                  <a:srgbClr val="16382D"/>
                </a:solidFill>
              </a:rPr>
              <a:t>continuare</a:t>
            </a:r>
            <a:r>
              <a:rPr sz="1275" b="0" dirty="0">
                <a:solidFill>
                  <a:srgbClr val="16382D"/>
                </a:solidFill>
              </a:rPr>
              <a:t> a </a:t>
            </a:r>
            <a:r>
              <a:rPr sz="1275" b="0" dirty="0" err="1">
                <a:solidFill>
                  <a:srgbClr val="16382D"/>
                </a:solidFill>
              </a:rPr>
              <a:t>crescere</a:t>
            </a:r>
            <a:r>
              <a:rPr sz="1275" b="0" dirty="0">
                <a:solidFill>
                  <a:srgbClr val="16382D"/>
                </a:solidFill>
              </a:rPr>
              <a:t>.</a:t>
            </a:r>
            <a:endParaRPr lang="it-IT" sz="1275" b="0" dirty="0">
              <a:solidFill>
                <a:srgbClr val="16382D"/>
              </a:solidFill>
            </a:endParaRPr>
          </a:p>
          <a:p>
            <a:pPr algn="just">
              <a:buNone/>
              <a:defRPr sz="1275" b="0">
                <a:solidFill>
                  <a:srgbClr val="16382D"/>
                </a:solidFill>
              </a:defRPr>
            </a:pPr>
            <a:r>
              <a:rPr lang="it-IT" sz="1275" dirty="0">
                <a:solidFill>
                  <a:srgbClr val="16382D"/>
                </a:solidFill>
              </a:rPr>
              <a:t>Le convenzioni vanno coltivate, ampliate e fatte conoscere.</a:t>
            </a:r>
            <a:endParaRPr sz="1275" b="0" dirty="0">
              <a:solidFill>
                <a:srgbClr val="16382D"/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517FE8C-A0C4-4E7C-B9A4-49CE635F2043}"/>
              </a:ext>
            </a:extLst>
          </p:cNvPr>
          <p:cNvSpPr>
            <a:spLocks noGrp="1"/>
          </p:cNvSpPr>
          <p:nvPr/>
        </p:nvSpPr>
        <p:spPr>
          <a:xfrm>
            <a:off x="8382000" y="1809750"/>
            <a:ext cx="3257550" cy="3333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96EA7B0-6DDF-4DF6-8277-C46FB112530A}"/>
              </a:ext>
            </a:extLst>
          </p:cNvPr>
          <p:cNvSpPr>
            <a:spLocks noGrp="1"/>
          </p:cNvSpPr>
          <p:nvPr/>
        </p:nvSpPr>
        <p:spPr>
          <a:xfrm>
            <a:off x="8715375" y="2143125"/>
            <a:ext cx="2476500" cy="28575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1">
                <a:solidFill>
                  <a:srgbClr val="D6A92D"/>
                </a:solidFill>
              </a:defRPr>
            </a:pPr>
            <a:r>
              <a:rPr sz="1125" b="1">
                <a:solidFill>
                  <a:srgbClr val="D6A92D"/>
                </a:solidFill>
              </a:rPr>
              <a:t>IL METODO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5B37CED-B482-4AE9-B26E-709FDBBC591A}"/>
              </a:ext>
            </a:extLst>
          </p:cNvPr>
          <p:cNvSpPr>
            <a:spLocks noGrp="1"/>
          </p:cNvSpPr>
          <p:nvPr/>
        </p:nvSpPr>
        <p:spPr>
          <a:xfrm>
            <a:off x="8382000" y="1809750"/>
            <a:ext cx="3257550" cy="3333750"/>
          </a:xfrm>
          <a:prstGeom prst="rect">
            <a:avLst/>
          </a:prstGeom>
          <a:solidFill>
            <a:srgbClr val="123D2D"/>
          </a:solidFill>
          <a:ln w="9525">
            <a:solidFill>
              <a:srgbClr val="123D2D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t"/>
          <a:lstStyle/>
          <a:p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Migliorare, collegare e ampliare ciò che già funziona.</a:t>
            </a:r>
          </a:p>
          <a:p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Utilizzare le </a:t>
            </a:r>
            <a:r>
              <a:rPr sz="1650" b="1" i="1">
                <a:solidFill>
                  <a:srgbClr val="FFFFFF"/>
                </a:solidFill>
              </a:rPr>
              <a:t>best practice</a:t>
            </a:r>
            <a:r>
              <a:rPr sz="1650" b="1">
                <a:solidFill>
                  <a:srgbClr val="FFFFFF"/>
                </a:solidFill>
              </a:rPr>
              <a:t> per lo sviluppo.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0131F08-49D0-4771-82F3-669B314703A7}"/>
              </a:ext>
            </a:extLst>
          </p:cNvPr>
          <p:cNvSpPr>
            <a:spLocks noGrp="1"/>
          </p:cNvSpPr>
          <p:nvPr/>
        </p:nvSpPr>
        <p:spPr>
          <a:xfrm>
            <a:off x="533400" y="5429250"/>
            <a:ext cx="7429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C7322E"/>
                </a:solidFill>
              </a:defRPr>
            </a:pPr>
            <a:r>
              <a:rPr sz="1500" b="1">
                <a:solidFill>
                  <a:srgbClr val="C7322E"/>
                </a:solidFill>
              </a:rPr>
              <a:t>Il futuro di AGIS parte dalla sua storia.</a:t>
            </a: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  <p:pic>
        <p:nvPicPr>
          <p:cNvPr id="25" name="Immagine 2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12034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id="{4ED6A478-083E-45C3-B54A-C11C07A18A06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04 · IL CONTESTO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6D5F0E89-5DEC-4700-A20A-3A13382928BD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250" b="1">
                <a:solidFill>
                  <a:srgbClr val="123D2D"/>
                </a:solidFill>
              </a:defRPr>
            </a:pPr>
            <a:r>
              <a:rPr sz="2250" b="1" dirty="0">
                <a:solidFill>
                  <a:srgbClr val="123D2D"/>
                </a:solidFill>
              </a:rPr>
              <a:t>Il golf </a:t>
            </a:r>
            <a:r>
              <a:rPr sz="2250" b="1" dirty="0" err="1">
                <a:solidFill>
                  <a:srgbClr val="123D2D"/>
                </a:solidFill>
              </a:rPr>
              <a:t>italiano</a:t>
            </a:r>
            <a:r>
              <a:rPr sz="2250" b="1" dirty="0">
                <a:solidFill>
                  <a:srgbClr val="123D2D"/>
                </a:solidFill>
              </a:rPr>
              <a:t> ha un grande </a:t>
            </a:r>
            <a:r>
              <a:rPr sz="2250" b="1" dirty="0" err="1">
                <a:solidFill>
                  <a:srgbClr val="123D2D"/>
                </a:solidFill>
              </a:rPr>
              <a:t>mercato</a:t>
            </a:r>
            <a:r>
              <a:rPr sz="2250" b="1" dirty="0">
                <a:solidFill>
                  <a:srgbClr val="123D2D"/>
                </a:solidFill>
              </a:rPr>
              <a:t> </a:t>
            </a:r>
            <a:r>
              <a:rPr sz="2250" b="1" dirty="0" err="1">
                <a:solidFill>
                  <a:srgbClr val="123D2D"/>
                </a:solidFill>
              </a:rPr>
              <a:t>nel</a:t>
            </a:r>
            <a:r>
              <a:rPr sz="2250" b="1" dirty="0">
                <a:solidFill>
                  <a:srgbClr val="123D2D"/>
                </a:solidFill>
              </a:rPr>
              <a:t> </a:t>
            </a:r>
            <a:r>
              <a:rPr sz="2250" b="1" dirty="0" err="1">
                <a:solidFill>
                  <a:srgbClr val="123D2D"/>
                </a:solidFill>
              </a:rPr>
              <a:t>segmento</a:t>
            </a:r>
            <a:r>
              <a:rPr sz="2250" b="1" dirty="0">
                <a:solidFill>
                  <a:srgbClr val="123D2D"/>
                </a:solidFill>
              </a:rPr>
              <a:t> senior</a:t>
            </a:r>
            <a:r>
              <a:rPr lang="it-IT" sz="2250" b="1" dirty="0">
                <a:solidFill>
                  <a:srgbClr val="123D2D"/>
                </a:solidFill>
              </a:rPr>
              <a:t>.</a:t>
            </a:r>
            <a:endParaRPr sz="2250" b="1" dirty="0">
              <a:solidFill>
                <a:srgbClr val="123D2D"/>
              </a:solidFill>
            </a:endParaRPr>
          </a:p>
          <a:p>
            <a:pPr algn="l">
              <a:buNone/>
              <a:defRPr sz="2250" b="1">
                <a:solidFill>
                  <a:srgbClr val="123D2D"/>
                </a:solidFill>
              </a:defRPr>
            </a:pPr>
            <a:r>
              <a:rPr sz="2250" b="1" dirty="0">
                <a:solidFill>
                  <a:srgbClr val="123D2D"/>
                </a:solidFill>
              </a:rPr>
              <a:t>AGIS </a:t>
            </a:r>
            <a:r>
              <a:rPr sz="2250" b="1" dirty="0" err="1">
                <a:solidFill>
                  <a:srgbClr val="123D2D"/>
                </a:solidFill>
              </a:rPr>
              <a:t>oggi</a:t>
            </a:r>
            <a:r>
              <a:rPr sz="2250" b="1" dirty="0">
                <a:solidFill>
                  <a:srgbClr val="123D2D"/>
                </a:solidFill>
              </a:rPr>
              <a:t> </a:t>
            </a:r>
            <a:r>
              <a:rPr sz="2250" b="1" dirty="0" err="1">
                <a:solidFill>
                  <a:srgbClr val="123D2D"/>
                </a:solidFill>
              </a:rPr>
              <a:t>raggiunge</a:t>
            </a:r>
            <a:r>
              <a:rPr sz="2250" b="1" dirty="0">
                <a:solidFill>
                  <a:srgbClr val="123D2D"/>
                </a:solidFill>
              </a:rPr>
              <a:t> solo poco </a:t>
            </a:r>
            <a:r>
              <a:rPr sz="2250" b="1" dirty="0" err="1">
                <a:solidFill>
                  <a:srgbClr val="123D2D"/>
                </a:solidFill>
              </a:rPr>
              <a:t>più</a:t>
            </a:r>
            <a:r>
              <a:rPr sz="2250" b="1" dirty="0">
                <a:solidFill>
                  <a:srgbClr val="123D2D"/>
                </a:solidFill>
              </a:rPr>
              <a:t> del 5% del </a:t>
            </a:r>
            <a:r>
              <a:rPr sz="2250" b="1" dirty="0" err="1">
                <a:solidFill>
                  <a:srgbClr val="123D2D"/>
                </a:solidFill>
              </a:rPr>
              <a:t>bacino</a:t>
            </a:r>
            <a:r>
              <a:rPr lang="it-IT" sz="2250" b="1" dirty="0">
                <a:solidFill>
                  <a:srgbClr val="123D2D"/>
                </a:solidFill>
              </a:rPr>
              <a:t>.</a:t>
            </a:r>
            <a:endParaRPr sz="2250" b="1" dirty="0">
              <a:solidFill>
                <a:srgbClr val="123D2D"/>
              </a:solidFill>
            </a:endParaRPr>
          </a:p>
          <a:p>
            <a:pPr algn="l">
              <a:buNone/>
              <a:defRPr sz="2850" b="1">
                <a:solidFill>
                  <a:srgbClr val="0A0A0A"/>
                </a:solidFill>
              </a:defRPr>
            </a:pPr>
            <a:endParaRPr sz="2250" b="1" dirty="0">
              <a:solidFill>
                <a:srgbClr val="123D2D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D5D00F6-9136-473F-95CF-0A1F459242BE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CA85E30-3DC3-4B29-8345-B9CF5453091C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02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AA80409-F949-446D-BE70-B0341CCDC0D7}"/>
              </a:ext>
            </a:extLst>
          </p:cNvPr>
          <p:cNvSpPr>
            <a:spLocks noGrp="1"/>
          </p:cNvSpPr>
          <p:nvPr/>
        </p:nvSpPr>
        <p:spPr>
          <a:xfrm>
            <a:off x="533400" y="1952625"/>
            <a:ext cx="34290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59E3D48-E481-4E46-B823-CEF45474FB5E}"/>
              </a:ext>
            </a:extLst>
          </p:cNvPr>
          <p:cNvSpPr>
            <a:spLocks noGrp="1"/>
          </p:cNvSpPr>
          <p:nvPr/>
        </p:nvSpPr>
        <p:spPr>
          <a:xfrm>
            <a:off x="723900" y="2095500"/>
            <a:ext cx="3048000" cy="106680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93.661</a:t>
            </a:r>
          </a:p>
          <a:p>
            <a:pPr algn="l">
              <a:buNone/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46.931 uomini - 15.410 donne</a:t>
            </a:r>
          </a:p>
          <a:p>
            <a:pPr>
              <a:buNone/>
              <a:defRPr sz="4050" b="1">
                <a:solidFill>
                  <a:srgbClr val="0A0A0A"/>
                </a:solidFill>
              </a:defRPr>
            </a:pPr>
            <a:endParaRPr sz="2175" b="1">
              <a:solidFill>
                <a:srgbClr val="FFFFFF"/>
              </a:solidFill>
            </a:endParaRPr>
          </a:p>
          <a:p>
            <a:pPr algn="l">
              <a:buNone/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 </a:t>
            </a:r>
          </a:p>
          <a:p>
            <a:pPr algn="l">
              <a:buNone/>
              <a:defRPr sz="4050" b="1">
                <a:solidFill>
                  <a:srgbClr val="0A0A0A"/>
                </a:solidFill>
              </a:defRPr>
            </a:pPr>
            <a:endParaRPr sz="2175" b="1">
              <a:solidFill>
                <a:srgbClr val="FFFFFF"/>
              </a:solidFill>
            </a:endParaRPr>
          </a:p>
          <a:p>
            <a:pPr algn="l">
              <a:buNone/>
              <a:defRPr sz="4050" b="1">
                <a:solidFill>
                  <a:srgbClr val="0A0A0A"/>
                </a:solidFill>
              </a:defRPr>
            </a:pPr>
            <a:endParaRPr sz="2175" b="1">
              <a:solidFill>
                <a:srgbClr val="FFFFFF"/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DC8ADE8-D291-4E88-9880-0073F3C25E36}"/>
              </a:ext>
            </a:extLst>
          </p:cNvPr>
          <p:cNvSpPr>
            <a:spLocks noGrp="1"/>
          </p:cNvSpPr>
          <p:nvPr/>
        </p:nvSpPr>
        <p:spPr>
          <a:xfrm>
            <a:off x="723900" y="3143250"/>
            <a:ext cx="3048000" cy="45720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tesserati FIG nel 2025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0A29C18-81FB-47C4-9F33-8A761ED5B620}"/>
              </a:ext>
            </a:extLst>
          </p:cNvPr>
          <p:cNvSpPr>
            <a:spLocks noGrp="1"/>
          </p:cNvSpPr>
          <p:nvPr/>
        </p:nvSpPr>
        <p:spPr>
          <a:xfrm>
            <a:off x="4238625" y="1952625"/>
            <a:ext cx="34290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6A54249-FE40-4F65-B1B8-EA0F1EC4648A}"/>
              </a:ext>
            </a:extLst>
          </p:cNvPr>
          <p:cNvSpPr>
            <a:spLocks noGrp="1"/>
          </p:cNvSpPr>
          <p:nvPr/>
        </p:nvSpPr>
        <p:spPr>
          <a:xfrm>
            <a:off x="4429125" y="2143125"/>
            <a:ext cx="3048000" cy="742950"/>
          </a:xfrm>
          <a:prstGeom prst="rect">
            <a:avLst/>
          </a:prstGeom>
          <a:solidFill>
            <a:srgbClr val="1F5B43"/>
          </a:solidFill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62.341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814B011-7FFC-4DEC-974B-3199C061E39F}"/>
              </a:ext>
            </a:extLst>
          </p:cNvPr>
          <p:cNvSpPr>
            <a:spLocks noGrp="1"/>
          </p:cNvSpPr>
          <p:nvPr/>
        </p:nvSpPr>
        <p:spPr>
          <a:xfrm>
            <a:off x="4429125" y="2981325"/>
            <a:ext cx="3048000" cy="495300"/>
          </a:xfrm>
          <a:prstGeom prst="rect">
            <a:avLst/>
          </a:prstGeom>
          <a:solidFill>
            <a:srgbClr val="1F5B43"/>
          </a:solidFill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tesserati di 50 anni e oltre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32A4B72-622F-4A09-BB8F-3821984D6C37}"/>
              </a:ext>
            </a:extLst>
          </p:cNvPr>
          <p:cNvSpPr>
            <a:spLocks noGrp="1"/>
          </p:cNvSpPr>
          <p:nvPr/>
        </p:nvSpPr>
        <p:spPr>
          <a:xfrm>
            <a:off x="7943850" y="1952625"/>
            <a:ext cx="36957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762793F-9CED-461F-A601-86F2845B3DE3}"/>
              </a:ext>
            </a:extLst>
          </p:cNvPr>
          <p:cNvSpPr>
            <a:spLocks noGrp="1"/>
          </p:cNvSpPr>
          <p:nvPr/>
        </p:nvSpPr>
        <p:spPr>
          <a:xfrm>
            <a:off x="8134350" y="2143125"/>
            <a:ext cx="3143250" cy="742950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925" b="1">
                <a:solidFill>
                  <a:srgbClr val="123D2D"/>
                </a:solidFill>
              </a:defRPr>
            </a:pPr>
            <a:r>
              <a:rPr sz="2925" b="1">
                <a:solidFill>
                  <a:srgbClr val="123D2D"/>
                </a:solidFill>
              </a:rPr>
              <a:t>66,6%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C9024C05-A7FC-490A-8300-46EB4CB60425}"/>
              </a:ext>
            </a:extLst>
          </p:cNvPr>
          <p:cNvSpPr>
            <a:spLocks noGrp="1"/>
          </p:cNvSpPr>
          <p:nvPr/>
        </p:nvSpPr>
        <p:spPr>
          <a:xfrm>
            <a:off x="8134350" y="2981325"/>
            <a:ext cx="3143250" cy="495300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123D2D"/>
                </a:solidFill>
              </a:defRPr>
            </a:pPr>
            <a:r>
              <a:rPr sz="1200" b="0">
                <a:solidFill>
                  <a:srgbClr val="123D2D"/>
                </a:solidFill>
              </a:rPr>
              <a:t>Dei tesserati italiani ha almeno 50 anni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76308E48-4FAA-422F-8A12-E85138AF22B5}"/>
              </a:ext>
            </a:extLst>
          </p:cNvPr>
          <p:cNvSpPr>
            <a:spLocks noGrp="1"/>
          </p:cNvSpPr>
          <p:nvPr/>
        </p:nvSpPr>
        <p:spPr>
          <a:xfrm>
            <a:off x="533400" y="581025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025" b="1">
                <a:solidFill>
                  <a:srgbClr val="0A0A0A"/>
                </a:solidFill>
              </a:defRPr>
            </a:pPr>
            <a:endParaRPr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8031FE48-3F5C-4EE8-85BF-AFC8F7B1F5E0}"/>
              </a:ext>
            </a:extLst>
          </p:cNvPr>
          <p:cNvSpPr>
            <a:spLocks noGrp="1"/>
          </p:cNvSpPr>
          <p:nvPr/>
        </p:nvSpPr>
        <p:spPr>
          <a:xfrm>
            <a:off x="533400" y="6429375"/>
            <a:ext cx="11106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675" b="0">
                <a:solidFill>
                  <a:srgbClr val="68766F"/>
                </a:solidFill>
              </a:defRPr>
            </a:pPr>
            <a:r>
              <a:rPr sz="675" b="0">
                <a:solidFill>
                  <a:srgbClr val="68766F"/>
                </a:solidFill>
              </a:rPr>
              <a:t>Fonte: Federazione Italiana Golf, Statistiche ufficiali 2025. Elaborazione sulla variabile età del dataset FIG. “50+” include chi ha 50 anni.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64CA2F15-283B-6FE5-0832-C0668EE3D020}"/>
              </a:ext>
            </a:extLst>
          </p:cNvPr>
          <p:cNvSpPr>
            <a:spLocks noGrp="1"/>
          </p:cNvSpPr>
          <p:nvPr/>
        </p:nvSpPr>
        <p:spPr>
          <a:xfrm>
            <a:off x="533400" y="3905250"/>
            <a:ext cx="111061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BA48F3D9-3E69-D88F-B423-58436A6DF867}"/>
              </a:ext>
            </a:extLst>
          </p:cNvPr>
          <p:cNvSpPr>
            <a:spLocks noGrp="1"/>
          </p:cNvSpPr>
          <p:nvPr/>
        </p:nvSpPr>
        <p:spPr>
          <a:xfrm>
            <a:off x="819150" y="3762375"/>
            <a:ext cx="10287000" cy="2000249"/>
          </a:xfrm>
          <a:prstGeom prst="rect">
            <a:avLst/>
          </a:prstGeom>
          <a:solidFill>
            <a:srgbClr val="FBF8F1"/>
          </a:solidFill>
          <a:ln w="9525">
            <a:solidFill>
              <a:srgbClr val="E9D79B"/>
            </a:solidFill>
            <a:prstDash val="solid"/>
          </a:ln>
        </p:spPr>
        <p:txBody>
          <a:bodyPr anchor="t"/>
          <a:lstStyle/>
          <a:p>
            <a:pPr algn="l">
              <a:buNone/>
              <a:defRPr sz="1950" b="1">
                <a:solidFill>
                  <a:srgbClr val="123D2D"/>
                </a:solidFill>
              </a:defRPr>
            </a:pPr>
            <a:r>
              <a:rPr sz="1950" b="1" dirty="0">
                <a:solidFill>
                  <a:srgbClr val="123D2D"/>
                </a:solidFill>
              </a:rPr>
              <a:t>Circa 62.341 	   </a:t>
            </a:r>
            <a:r>
              <a:rPr sz="1950" b="1" dirty="0" err="1">
                <a:solidFill>
                  <a:srgbClr val="123D2D"/>
                </a:solidFill>
              </a:rPr>
              <a:t>tesserati</a:t>
            </a:r>
            <a:r>
              <a:rPr sz="1950" b="1" dirty="0">
                <a:solidFill>
                  <a:srgbClr val="123D2D"/>
                </a:solidFill>
              </a:rPr>
              <a:t> 50+</a:t>
            </a:r>
          </a:p>
          <a:p>
            <a:pPr algn="l">
              <a:buNone/>
              <a:defRPr sz="1950" b="1">
                <a:solidFill>
                  <a:srgbClr val="123D2D"/>
                </a:solidFill>
              </a:defRPr>
            </a:pPr>
            <a:r>
              <a:rPr sz="1950" b="1" dirty="0">
                <a:solidFill>
                  <a:srgbClr val="123D2D"/>
                </a:solidFill>
              </a:rPr>
              <a:t>Circa 3.233   </a:t>
            </a:r>
            <a:r>
              <a:rPr sz="1950" b="1" dirty="0" err="1">
                <a:solidFill>
                  <a:srgbClr val="123D2D"/>
                </a:solidFill>
              </a:rPr>
              <a:t>associati</a:t>
            </a:r>
            <a:r>
              <a:rPr sz="1950" b="1" dirty="0">
                <a:solidFill>
                  <a:srgbClr val="123D2D"/>
                </a:solidFill>
              </a:rPr>
              <a:t> AGIS</a:t>
            </a:r>
          </a:p>
          <a:p>
            <a:pPr algn="l">
              <a:buNone/>
              <a:defRPr sz="1950" b="1">
                <a:solidFill>
                  <a:srgbClr val="123D2D"/>
                </a:solidFill>
              </a:defRPr>
            </a:pPr>
            <a:r>
              <a:rPr sz="1950" b="1" dirty="0">
                <a:solidFill>
                  <a:srgbClr val="123D2D"/>
                </a:solidFill>
              </a:rPr>
              <a:t>(</a:t>
            </a:r>
            <a:r>
              <a:rPr sz="1950" b="1" dirty="0" err="1">
                <a:solidFill>
                  <a:srgbClr val="123D2D"/>
                </a:solidFill>
              </a:rPr>
              <a:t>dati</a:t>
            </a:r>
            <a:r>
              <a:rPr sz="1950" b="1" dirty="0">
                <a:solidFill>
                  <a:srgbClr val="123D2D"/>
                </a:solidFill>
              </a:rPr>
              <a:t> 2025)</a:t>
            </a:r>
            <a:endParaRPr lang="it-IT" sz="1950" b="1" dirty="0">
              <a:solidFill>
                <a:srgbClr val="123D2D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0">
                <a:solidFill>
                  <a:srgbClr val="16382D"/>
                </a:solidFill>
              </a:defRPr>
            </a:pPr>
            <a:endParaRPr kumimoji="0" lang="it-IT" sz="1275" b="0" i="0" u="none" strike="noStrike" kern="1200" cap="none" spc="0" normalizeH="0" baseline="0" noProof="0" dirty="0">
              <a:ln>
                <a:noFill/>
              </a:ln>
              <a:solidFill>
                <a:srgbClr val="16382D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0">
                <a:solidFill>
                  <a:srgbClr val="16382D"/>
                </a:solidFill>
              </a:defRPr>
            </a:pPr>
            <a:r>
              <a:rPr lang="it-IT" sz="1275" dirty="0">
                <a:solidFill>
                  <a:srgbClr val="16382D"/>
                </a:solidFill>
                <a:latin typeface="Calibri"/>
                <a:ea typeface="Calibri"/>
                <a:cs typeface="Calibri"/>
              </a:rPr>
              <a:t>I numeri del 2026 sono purtroppo in flessione.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0">
                <a:solidFill>
                  <a:srgbClr val="16382D"/>
                </a:solidFill>
              </a:defRPr>
            </a:pPr>
            <a:r>
              <a:rPr kumimoji="0" lang="it-IT" sz="1275" b="0" i="0" u="none" strike="noStrike" kern="1200" cap="none" spc="0" normalizeH="0" baseline="0" noProof="0" dirty="0">
                <a:ln>
                  <a:noFill/>
                </a:ln>
                <a:solidFill>
                  <a:srgbClr val="16382D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Il contesto economico e sportivo </a:t>
            </a:r>
            <a:r>
              <a:rPr lang="it-IT" sz="1275" dirty="0">
                <a:solidFill>
                  <a:srgbClr val="16382D"/>
                </a:solidFill>
                <a:latin typeface="Calibri"/>
                <a:ea typeface="Calibri"/>
                <a:cs typeface="Calibri"/>
              </a:rPr>
              <a:t>attraversa un periodo non semplice, e la crisi si riflette anche su AGIS.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0">
                <a:solidFill>
                  <a:srgbClr val="16382D"/>
                </a:solidFill>
              </a:defRPr>
            </a:pPr>
            <a:r>
              <a:rPr kumimoji="0" lang="it-IT" sz="1275" b="0" i="0" u="none" strike="noStrike" kern="1200" cap="none" spc="0" normalizeH="0" baseline="0" noProof="0" dirty="0">
                <a:ln>
                  <a:noFill/>
                </a:ln>
                <a:solidFill>
                  <a:srgbClr val="16382D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 sfida che ci attende è quella di invertire la tendenza cogliendo le occasioni di crescita .</a:t>
            </a:r>
          </a:p>
          <a:p>
            <a:pPr algn="l">
              <a:buNone/>
              <a:defRPr sz="1950" b="1">
                <a:solidFill>
                  <a:srgbClr val="123D2D"/>
                </a:solidFill>
              </a:defRPr>
            </a:pPr>
            <a:endParaRPr sz="1950" b="1" dirty="0">
              <a:solidFill>
                <a:srgbClr val="123D2D"/>
              </a:solidFill>
            </a:endParaRPr>
          </a:p>
        </p:txBody>
      </p:sp>
      <p:pic>
        <p:nvPicPr>
          <p:cNvPr id="42" name="Immagine 4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  <p:pic>
        <p:nvPicPr>
          <p:cNvPr id="43" name="Immagine 4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37009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3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90574B3F-6A51-4C4A-BDEC-4528BC7CA8B5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D6A92D"/>
                </a:solidFill>
              </a:defRPr>
            </a:pPr>
            <a:r>
              <a:rPr sz="1050" b="1">
                <a:solidFill>
                  <a:srgbClr val="D6A92D"/>
                </a:solidFill>
              </a:rPr>
              <a:t>05 – LO SVILUPPO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505431E8-6081-4C42-B165-17A13674E194}"/>
              </a:ext>
            </a:extLst>
          </p:cNvPr>
          <p:cNvSpPr>
            <a:spLocks noGrp="1"/>
          </p:cNvSpPr>
          <p:nvPr/>
        </p:nvSpPr>
        <p:spPr>
          <a:xfrm>
            <a:off x="552450" y="1809750"/>
            <a:ext cx="4762500" cy="3429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I pilastri fondamentali per lo sviluppo:</a:t>
            </a:r>
          </a:p>
          <a:p>
            <a:endParaRPr sz="2175" b="1">
              <a:solidFill>
                <a:srgbClr val="FFFFFF"/>
              </a:solidFill>
            </a:endParaRPr>
          </a:p>
          <a:p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Aumento dei soci, consolidamento delle gare, valore alla tessera.</a:t>
            </a:r>
          </a:p>
          <a:p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Partnership e comunicazione.</a:t>
            </a:r>
          </a:p>
          <a:p>
            <a:endParaRPr sz="2175" b="1">
              <a:solidFill>
                <a:srgbClr val="FFFFFF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986BB376-EB44-4477-A60E-28E2479BE435}"/>
              </a:ext>
            </a:extLst>
          </p:cNvPr>
          <p:cNvSpPr>
            <a:spLocks noGrp="1"/>
          </p:cNvSpPr>
          <p:nvPr/>
        </p:nvSpPr>
        <p:spPr>
          <a:xfrm>
            <a:off x="552450" y="5619750"/>
            <a:ext cx="476250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C78EF4F-AB66-4E89-B86A-3A23DE0035A9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111312"/>
                </a:solidFill>
              </a:defRPr>
            </a:pPr>
            <a:r>
              <a:rPr sz="900" b="1">
                <a:solidFill>
                  <a:srgbClr val="111312"/>
                </a:solidFill>
              </a:rPr>
              <a:t>06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643A8EE-9C18-4F1A-B0D8-37947747FD34}"/>
              </a:ext>
            </a:extLst>
          </p:cNvPr>
          <p:cNvSpPr>
            <a:spLocks noGrp="1"/>
          </p:cNvSpPr>
          <p:nvPr/>
        </p:nvSpPr>
        <p:spPr>
          <a:xfrm>
            <a:off x="8382000" y="3429000"/>
            <a:ext cx="781050" cy="1809750"/>
          </a:xfrm>
          <a:prstGeom prst="rect">
            <a:avLst/>
          </a:prstGeom>
          <a:solidFill>
            <a:srgbClr val="737A76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t"/>
          <a:lstStyle/>
          <a:p>
            <a:pPr>
              <a:buNone/>
              <a:defRPr sz="2025" b="1">
                <a:solidFill>
                  <a:srgbClr val="0A0A0A"/>
                </a:solidFill>
              </a:defRPr>
            </a:pPr>
            <a:endParaRPr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C6AD3E2-97D7-4DDD-A1BD-FB5A08F85D0D}"/>
              </a:ext>
            </a:extLst>
          </p:cNvPr>
          <p:cNvSpPr>
            <a:spLocks noGrp="1"/>
          </p:cNvSpPr>
          <p:nvPr/>
        </p:nvSpPr>
        <p:spPr>
          <a:xfrm>
            <a:off x="9467850" y="2714625"/>
            <a:ext cx="781050" cy="252412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t"/>
          <a:lstStyle/>
          <a:p>
            <a:pPr>
              <a:buNone/>
              <a:defRPr sz="1650" b="0">
                <a:solidFill>
                  <a:srgbClr val="0A0A0A"/>
                </a:solidFill>
              </a:defRPr>
            </a:pPr>
            <a:endParaRPr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A9650E8-DFDB-44C5-952A-700EAD35FC7A}"/>
              </a:ext>
            </a:extLst>
          </p:cNvPr>
          <p:cNvSpPr>
            <a:spLocks noGrp="1"/>
          </p:cNvSpPr>
          <p:nvPr/>
        </p:nvSpPr>
        <p:spPr>
          <a:xfrm>
            <a:off x="10553700" y="1952625"/>
            <a:ext cx="781050" cy="3286125"/>
          </a:xfrm>
          <a:prstGeom prst="rect">
            <a:avLst/>
          </a:prstGeom>
          <a:solidFill>
            <a:srgbClr val="ECE9DF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t"/>
          <a:lstStyle/>
          <a:p>
            <a:pPr>
              <a:buNone/>
              <a:defRPr sz="1650" b="0">
                <a:solidFill>
                  <a:srgbClr val="666A73"/>
                </a:solidFill>
              </a:defRPr>
            </a:pPr>
            <a:endParaRPr/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3"/>
          <a:srcRect l="24205" r="24205"/>
          <a:stretch>
            <a:fillRect/>
          </a:stretch>
        </p:blipFill>
        <p:spPr>
          <a:xfrm>
            <a:off x="5905500" y="0"/>
            <a:ext cx="6286500" cy="6858000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52450" y="361950"/>
            <a:ext cx="876300" cy="8763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97264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95DD96E1-D30D-BCBE-7193-8DDD568A69BC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06 ·VISION - 1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F9A6277-D184-CC82-2B51-666B7751EAA0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 dirty="0">
                <a:solidFill>
                  <a:srgbClr val="123D2D"/>
                </a:solidFill>
              </a:rPr>
              <a:t>Far </a:t>
            </a:r>
            <a:r>
              <a:rPr sz="2550" b="1" dirty="0" err="1">
                <a:solidFill>
                  <a:srgbClr val="123D2D"/>
                </a:solidFill>
              </a:rPr>
              <a:t>aumentare</a:t>
            </a:r>
            <a:r>
              <a:rPr sz="2550" b="1" dirty="0">
                <a:solidFill>
                  <a:srgbClr val="123D2D"/>
                </a:solidFill>
              </a:rPr>
              <a:t> </a:t>
            </a:r>
            <a:r>
              <a:rPr sz="2550" b="1" dirty="0" err="1">
                <a:solidFill>
                  <a:srgbClr val="123D2D"/>
                </a:solidFill>
              </a:rPr>
              <a:t>gli</a:t>
            </a:r>
            <a:r>
              <a:rPr sz="2550" b="1" dirty="0">
                <a:solidFill>
                  <a:srgbClr val="123D2D"/>
                </a:solidFill>
              </a:rPr>
              <a:t> </a:t>
            </a:r>
            <a:r>
              <a:rPr sz="2550" b="1" dirty="0" err="1">
                <a:solidFill>
                  <a:srgbClr val="123D2D"/>
                </a:solidFill>
              </a:rPr>
              <a:t>associat</a:t>
            </a:r>
            <a:r>
              <a:rPr lang="it-IT" sz="2550" b="1" dirty="0">
                <a:solidFill>
                  <a:srgbClr val="123D2D"/>
                </a:solidFill>
              </a:rPr>
              <a:t>i</a:t>
            </a:r>
            <a:r>
              <a:rPr sz="2550" b="1" dirty="0">
                <a:solidFill>
                  <a:srgbClr val="123D2D"/>
                </a:solidFill>
              </a:rPr>
              <a:t> </a:t>
            </a:r>
            <a:r>
              <a:rPr sz="2550" b="1" dirty="0" err="1">
                <a:solidFill>
                  <a:srgbClr val="123D2D"/>
                </a:solidFill>
              </a:rPr>
              <a:t>grazie</a:t>
            </a:r>
            <a:r>
              <a:rPr sz="2550" b="1" dirty="0">
                <a:solidFill>
                  <a:srgbClr val="123D2D"/>
                </a:solidFill>
              </a:rPr>
              <a:t> al </a:t>
            </a:r>
            <a:r>
              <a:rPr sz="2550" b="1" dirty="0" err="1">
                <a:solidFill>
                  <a:srgbClr val="123D2D"/>
                </a:solidFill>
              </a:rPr>
              <a:t>valore</a:t>
            </a:r>
            <a:r>
              <a:rPr sz="2550" b="1" dirty="0">
                <a:solidFill>
                  <a:srgbClr val="123D2D"/>
                </a:solidFill>
              </a:rPr>
              <a:t> </a:t>
            </a:r>
            <a:r>
              <a:rPr sz="2550" b="1" dirty="0" err="1">
                <a:solidFill>
                  <a:srgbClr val="123D2D"/>
                </a:solidFill>
              </a:rPr>
              <a:t>dell’offerta</a:t>
            </a:r>
            <a:endParaRPr sz="2550" b="1" dirty="0">
              <a:solidFill>
                <a:srgbClr val="123D2D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0A19AB8-D677-E593-28AA-58DB647EE12D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FCA836D-BCC3-7953-2E06-2BD53BDEAD35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06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2C4A9EE-40DF-155A-3A76-EE88E0C37FE1}"/>
              </a:ext>
            </a:extLst>
          </p:cNvPr>
          <p:cNvSpPr>
            <a:spLocks noGrp="1"/>
          </p:cNvSpPr>
          <p:nvPr/>
        </p:nvSpPr>
        <p:spPr>
          <a:xfrm>
            <a:off x="533400" y="1857375"/>
            <a:ext cx="11106150" cy="1200150"/>
          </a:xfrm>
          <a:prstGeom prst="rect">
            <a:avLst/>
          </a:prstGeom>
          <a:solidFill>
            <a:srgbClr val="FBF8F1"/>
          </a:solidFill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500" b="1">
                <a:solidFill>
                  <a:srgbClr val="16382D"/>
                </a:solidFill>
              </a:defRPr>
            </a:pPr>
            <a:r>
              <a:rPr sz="1500" b="1" dirty="0" err="1">
                <a:solidFill>
                  <a:srgbClr val="16382D"/>
                </a:solidFill>
              </a:rPr>
              <a:t>L’aumento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dei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soci</a:t>
            </a:r>
            <a:r>
              <a:rPr sz="1500" b="1" dirty="0">
                <a:solidFill>
                  <a:srgbClr val="16382D"/>
                </a:solidFill>
              </a:rPr>
              <a:t> non </a:t>
            </a:r>
            <a:r>
              <a:rPr sz="1500" b="1" dirty="0" err="1">
                <a:solidFill>
                  <a:srgbClr val="16382D"/>
                </a:solidFill>
              </a:rPr>
              <a:t>può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dipendere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soltanto</a:t>
            </a:r>
            <a:r>
              <a:rPr sz="1500" b="1" dirty="0">
                <a:solidFill>
                  <a:srgbClr val="16382D"/>
                </a:solidFill>
              </a:rPr>
              <a:t> da </a:t>
            </a:r>
            <a:r>
              <a:rPr sz="1500" b="1" dirty="0" err="1">
                <a:solidFill>
                  <a:srgbClr val="16382D"/>
                </a:solidFill>
              </a:rPr>
              <a:t>una</a:t>
            </a:r>
            <a:r>
              <a:rPr sz="1500" b="1" dirty="0">
                <a:solidFill>
                  <a:srgbClr val="16382D"/>
                </a:solidFill>
              </a:rPr>
              <a:t> campagna di </a:t>
            </a:r>
            <a:r>
              <a:rPr sz="1500" b="1" dirty="0" err="1">
                <a:solidFill>
                  <a:srgbClr val="16382D"/>
                </a:solidFill>
              </a:rPr>
              <a:t>tesseramento</a:t>
            </a:r>
            <a:r>
              <a:rPr sz="1500" b="1" dirty="0">
                <a:solidFill>
                  <a:srgbClr val="16382D"/>
                </a:solidFill>
              </a:rPr>
              <a:t>. Una persona </a:t>
            </a:r>
            <a:r>
              <a:rPr sz="1500" b="1" dirty="0" err="1">
                <a:solidFill>
                  <a:srgbClr val="16382D"/>
                </a:solidFill>
              </a:rPr>
              <a:t>sceglie</a:t>
            </a:r>
            <a:r>
              <a:rPr sz="1500" b="1" dirty="0">
                <a:solidFill>
                  <a:srgbClr val="16382D"/>
                </a:solidFill>
              </a:rPr>
              <a:t> di </a:t>
            </a:r>
            <a:r>
              <a:rPr sz="1500" b="1" dirty="0" err="1">
                <a:solidFill>
                  <a:srgbClr val="16382D"/>
                </a:solidFill>
              </a:rPr>
              <a:t>entrare</a:t>
            </a:r>
            <a:r>
              <a:rPr sz="1500" b="1" dirty="0">
                <a:solidFill>
                  <a:srgbClr val="16382D"/>
                </a:solidFill>
              </a:rPr>
              <a:t> in AGIS — e di </a:t>
            </a:r>
            <a:r>
              <a:rPr sz="1500" b="1" dirty="0" err="1">
                <a:solidFill>
                  <a:srgbClr val="16382D"/>
                </a:solidFill>
              </a:rPr>
              <a:t>restarvi</a:t>
            </a:r>
            <a:r>
              <a:rPr sz="1500" b="1" dirty="0">
                <a:solidFill>
                  <a:srgbClr val="16382D"/>
                </a:solidFill>
              </a:rPr>
              <a:t> — </a:t>
            </a:r>
            <a:r>
              <a:rPr sz="1500" b="1" dirty="0" err="1">
                <a:solidFill>
                  <a:srgbClr val="16382D"/>
                </a:solidFill>
              </a:rPr>
              <a:t>quando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riconosce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opportunità</a:t>
            </a:r>
            <a:r>
              <a:rPr sz="1500" b="1" dirty="0">
                <a:solidFill>
                  <a:srgbClr val="16382D"/>
                </a:solidFill>
              </a:rPr>
              <a:t> concrete, </a:t>
            </a:r>
            <a:r>
              <a:rPr sz="1500" b="1" dirty="0" err="1">
                <a:solidFill>
                  <a:srgbClr val="16382D"/>
                </a:solidFill>
              </a:rPr>
              <a:t>relazioni</a:t>
            </a:r>
            <a:r>
              <a:rPr sz="1500" b="1" dirty="0">
                <a:solidFill>
                  <a:srgbClr val="16382D"/>
                </a:solidFill>
              </a:rPr>
              <a:t> e </a:t>
            </a:r>
            <a:r>
              <a:rPr sz="1500" b="1" dirty="0" err="1">
                <a:solidFill>
                  <a:srgbClr val="16382D"/>
                </a:solidFill>
              </a:rPr>
              <a:t>servizi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coerenti</a:t>
            </a:r>
            <a:r>
              <a:rPr sz="1500" b="1" dirty="0">
                <a:solidFill>
                  <a:srgbClr val="16382D"/>
                </a:solidFill>
              </a:rPr>
              <a:t> con </a:t>
            </a:r>
            <a:r>
              <a:rPr sz="1500" b="1" dirty="0" err="1">
                <a:solidFill>
                  <a:srgbClr val="16382D"/>
                </a:solidFill>
              </a:rPr>
              <a:t>i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propri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interessi</a:t>
            </a:r>
            <a:r>
              <a:rPr sz="1500" b="1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34A60EE-D7E6-B8F3-42CC-2E913C104AD0}"/>
              </a:ext>
            </a:extLst>
          </p:cNvPr>
          <p:cNvSpPr>
            <a:spLocks noGrp="1"/>
          </p:cNvSpPr>
          <p:nvPr/>
        </p:nvSpPr>
        <p:spPr>
          <a:xfrm>
            <a:off x="533400" y="3381375"/>
            <a:ext cx="11106150" cy="1200150"/>
          </a:xfrm>
          <a:prstGeom prst="rect">
            <a:avLst/>
          </a:prstGeom>
          <a:solidFill>
            <a:srgbClr val="E4ECDD"/>
          </a:solidFill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350" b="0">
                <a:solidFill>
                  <a:srgbClr val="16382D"/>
                </a:solidFill>
              </a:defRPr>
            </a:pPr>
            <a:r>
              <a:rPr sz="1350" b="0" dirty="0">
                <a:solidFill>
                  <a:srgbClr val="16382D"/>
                </a:solidFill>
              </a:rPr>
              <a:t>La </a:t>
            </a:r>
            <a:r>
              <a:rPr sz="1350" b="0" dirty="0" err="1">
                <a:solidFill>
                  <a:srgbClr val="16382D"/>
                </a:solidFill>
              </a:rPr>
              <a:t>proposta</a:t>
            </a:r>
            <a:r>
              <a:rPr sz="1350" b="0" dirty="0">
                <a:solidFill>
                  <a:srgbClr val="16382D"/>
                </a:solidFill>
              </a:rPr>
              <a:t> è </a:t>
            </a:r>
            <a:r>
              <a:rPr sz="1350" b="0" dirty="0" err="1">
                <a:solidFill>
                  <a:srgbClr val="16382D"/>
                </a:solidFill>
              </a:rPr>
              <a:t>collegare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meglio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ciò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che</a:t>
            </a:r>
            <a:r>
              <a:rPr sz="1350" b="0" dirty="0">
                <a:solidFill>
                  <a:srgbClr val="16382D"/>
                </a:solidFill>
              </a:rPr>
              <a:t> AGIS </a:t>
            </a:r>
            <a:r>
              <a:rPr sz="1350" b="0" dirty="0" err="1">
                <a:solidFill>
                  <a:srgbClr val="16382D"/>
                </a:solidFill>
              </a:rPr>
              <a:t>già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offre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affiancar</a:t>
            </a:r>
            <a:r>
              <a:rPr lang="it-IT" sz="1350" b="0" dirty="0">
                <a:solidFill>
                  <a:srgbClr val="16382D"/>
                </a:solidFill>
              </a:rPr>
              <a:t>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nuove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possibilità</a:t>
            </a:r>
            <a:r>
              <a:rPr sz="1350" b="0" dirty="0">
                <a:solidFill>
                  <a:srgbClr val="16382D"/>
                </a:solidFill>
              </a:rPr>
              <a:t>: la </a:t>
            </a:r>
            <a:r>
              <a:rPr sz="1350" b="0" dirty="0" err="1">
                <a:solidFill>
                  <a:srgbClr val="16382D"/>
                </a:solidFill>
              </a:rPr>
              <a:t>qualità</a:t>
            </a:r>
            <a:r>
              <a:rPr sz="1350" b="0" dirty="0">
                <a:solidFill>
                  <a:srgbClr val="16382D"/>
                </a:solidFill>
              </a:rPr>
              <a:t> del </a:t>
            </a:r>
            <a:r>
              <a:rPr sz="1350" b="0" dirty="0" err="1">
                <a:solidFill>
                  <a:srgbClr val="16382D"/>
                </a:solidFill>
              </a:rPr>
              <a:t>calendario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sportivo</a:t>
            </a:r>
            <a:r>
              <a:rPr sz="1350" b="0" dirty="0">
                <a:solidFill>
                  <a:srgbClr val="16382D"/>
                </a:solidFill>
              </a:rPr>
              <a:t>, il </a:t>
            </a:r>
            <a:r>
              <a:rPr sz="1350" b="0" dirty="0" err="1">
                <a:solidFill>
                  <a:srgbClr val="16382D"/>
                </a:solidFill>
              </a:rPr>
              <a:t>lavoro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dei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delegati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eventi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riservati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attività</a:t>
            </a:r>
            <a:r>
              <a:rPr sz="1350" b="0" dirty="0">
                <a:solidFill>
                  <a:srgbClr val="16382D"/>
                </a:solidFill>
              </a:rPr>
              <a:t> formative, </a:t>
            </a:r>
            <a:r>
              <a:rPr sz="1350" b="0" dirty="0" err="1">
                <a:solidFill>
                  <a:srgbClr val="16382D"/>
                </a:solidFill>
              </a:rPr>
              <a:t>viaggi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golfistici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convenzioni</a:t>
            </a:r>
            <a:r>
              <a:rPr sz="1350" b="0" dirty="0">
                <a:solidFill>
                  <a:srgbClr val="16382D"/>
                </a:solidFill>
              </a:rPr>
              <a:t> di </a:t>
            </a:r>
            <a:r>
              <a:rPr sz="1350" b="0" dirty="0" err="1">
                <a:solidFill>
                  <a:srgbClr val="16382D"/>
                </a:solidFill>
              </a:rPr>
              <a:t>reale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contenuto</a:t>
            </a:r>
            <a:r>
              <a:rPr sz="1350" b="0" dirty="0">
                <a:solidFill>
                  <a:srgbClr val="16382D"/>
                </a:solidFill>
              </a:rPr>
              <a:t> ed interesse e </a:t>
            </a:r>
            <a:r>
              <a:rPr sz="1350" b="0" dirty="0" err="1">
                <a:solidFill>
                  <a:srgbClr val="16382D"/>
                </a:solidFill>
              </a:rPr>
              <a:t>occasioni</a:t>
            </a:r>
            <a:r>
              <a:rPr sz="1350" b="0" dirty="0">
                <a:solidFill>
                  <a:srgbClr val="16382D"/>
                </a:solidFill>
              </a:rPr>
              <a:t> di </a:t>
            </a:r>
            <a:r>
              <a:rPr sz="1350" b="0" dirty="0" err="1">
                <a:solidFill>
                  <a:srgbClr val="16382D"/>
                </a:solidFill>
              </a:rPr>
              <a:t>incontro</a:t>
            </a:r>
            <a:r>
              <a:rPr sz="1350" b="0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CED0ACA-C37B-1B47-ED0B-5F399189C89F}"/>
              </a:ext>
            </a:extLst>
          </p:cNvPr>
          <p:cNvSpPr>
            <a:spLocks noGrp="1"/>
          </p:cNvSpPr>
          <p:nvPr/>
        </p:nvSpPr>
        <p:spPr>
          <a:xfrm>
            <a:off x="533400" y="4905375"/>
            <a:ext cx="11106150" cy="81915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ctr"/>
          <a:lstStyle/>
          <a:p>
            <a:pPr algn="just">
              <a:buNone/>
              <a:defRPr sz="1350" b="1">
                <a:solidFill>
                  <a:srgbClr val="FFFFFF"/>
                </a:solidFill>
              </a:defRPr>
            </a:pPr>
            <a:r>
              <a:rPr sz="1350" b="1" dirty="0">
                <a:solidFill>
                  <a:srgbClr val="FFFFFF"/>
                </a:solidFill>
              </a:rPr>
              <a:t>In </a:t>
            </a:r>
            <a:r>
              <a:rPr sz="1350" b="1" dirty="0" err="1">
                <a:solidFill>
                  <a:srgbClr val="FFFFFF"/>
                </a:solidFill>
              </a:rPr>
              <a:t>questo</a:t>
            </a:r>
            <a:r>
              <a:rPr sz="1350" b="1" dirty="0">
                <a:solidFill>
                  <a:srgbClr val="FFFFFF"/>
                </a:solidFill>
              </a:rPr>
              <a:t> modo la </a:t>
            </a:r>
            <a:r>
              <a:rPr sz="1350" b="1" dirty="0" err="1">
                <a:solidFill>
                  <a:srgbClr val="FFFFFF"/>
                </a:solidFill>
              </a:rPr>
              <a:t>crescita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dei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tesserati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diventa</a:t>
            </a:r>
            <a:r>
              <a:rPr sz="1350" b="1" dirty="0">
                <a:solidFill>
                  <a:srgbClr val="FFFFFF"/>
                </a:solidFill>
              </a:rPr>
              <a:t> la </a:t>
            </a:r>
            <a:r>
              <a:rPr sz="1350" b="1" dirty="0" err="1">
                <a:solidFill>
                  <a:srgbClr val="FFFFFF"/>
                </a:solidFill>
              </a:rPr>
              <a:t>conseguenza</a:t>
            </a:r>
            <a:r>
              <a:rPr sz="1350" b="1" dirty="0">
                <a:solidFill>
                  <a:srgbClr val="FFFFFF"/>
                </a:solidFill>
              </a:rPr>
              <a:t> di </a:t>
            </a:r>
            <a:r>
              <a:rPr sz="1350" b="1" dirty="0" err="1">
                <a:solidFill>
                  <a:srgbClr val="FFFFFF"/>
                </a:solidFill>
              </a:rPr>
              <a:t>un’associazione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più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presente</a:t>
            </a:r>
            <a:r>
              <a:rPr sz="1350" b="1" dirty="0">
                <a:solidFill>
                  <a:srgbClr val="FFFFFF"/>
                </a:solidFill>
              </a:rPr>
              <a:t> e utile, non un </a:t>
            </a:r>
            <a:r>
              <a:rPr sz="1350" b="1" dirty="0" err="1">
                <a:solidFill>
                  <a:srgbClr val="FFFFFF"/>
                </a:solidFill>
              </a:rPr>
              <a:t>obiettivo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isolato</a:t>
            </a:r>
            <a:r>
              <a:rPr sz="1350" b="1" dirty="0">
                <a:solidFill>
                  <a:srgbClr val="FFFFFF"/>
                </a:solidFill>
              </a:rPr>
              <a:t>: la </a:t>
            </a:r>
            <a:r>
              <a:rPr sz="1350" b="1" dirty="0" err="1">
                <a:solidFill>
                  <a:srgbClr val="FFFFFF"/>
                </a:solidFill>
              </a:rPr>
              <a:t>capacità</a:t>
            </a:r>
            <a:r>
              <a:rPr sz="1350" b="1" dirty="0">
                <a:solidFill>
                  <a:srgbClr val="FFFFFF"/>
                </a:solidFill>
              </a:rPr>
              <a:t> e la </a:t>
            </a:r>
            <a:r>
              <a:rPr sz="1350" b="1" dirty="0" err="1">
                <a:solidFill>
                  <a:srgbClr val="FFFFFF"/>
                </a:solidFill>
              </a:rPr>
              <a:t>presenza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dei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delegati</a:t>
            </a:r>
            <a:r>
              <a:rPr sz="1350" b="1" dirty="0">
                <a:solidFill>
                  <a:srgbClr val="FFFFFF"/>
                </a:solidFill>
              </a:rPr>
              <a:t> AGIS a </a:t>
            </a:r>
            <a:r>
              <a:rPr sz="1350" b="1" dirty="0" err="1">
                <a:solidFill>
                  <a:srgbClr val="FFFFFF"/>
                </a:solidFill>
              </a:rPr>
              <a:t>livello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regionale</a:t>
            </a:r>
            <a:r>
              <a:rPr sz="1350" b="1" dirty="0">
                <a:solidFill>
                  <a:srgbClr val="FFFFFF"/>
                </a:solidFill>
              </a:rPr>
              <a:t> e di </a:t>
            </a:r>
            <a:r>
              <a:rPr sz="1350" b="1" dirty="0" err="1">
                <a:solidFill>
                  <a:srgbClr val="FFFFFF"/>
                </a:solidFill>
              </a:rPr>
              <a:t>Circolo</a:t>
            </a:r>
            <a:r>
              <a:rPr sz="1350" b="1" dirty="0">
                <a:solidFill>
                  <a:srgbClr val="FFFFFF"/>
                </a:solidFill>
              </a:rPr>
              <a:t> è </a:t>
            </a:r>
            <a:r>
              <a:rPr sz="1350" b="1" dirty="0" err="1">
                <a:solidFill>
                  <a:srgbClr val="FFFFFF"/>
                </a:solidFill>
              </a:rPr>
              <a:t>essenziale</a:t>
            </a:r>
            <a:r>
              <a:rPr sz="1350" b="1" dirty="0">
                <a:solidFill>
                  <a:srgbClr val="FFFFFF"/>
                </a:solidFill>
              </a:rPr>
              <a:t> per il </a:t>
            </a:r>
            <a:r>
              <a:rPr sz="1350" b="1" dirty="0" err="1">
                <a:solidFill>
                  <a:srgbClr val="FFFFFF"/>
                </a:solidFill>
              </a:rPr>
              <a:t>coinvolgimento</a:t>
            </a:r>
            <a:r>
              <a:rPr sz="1350" b="1" dirty="0">
                <a:solidFill>
                  <a:srgbClr val="FFFFFF"/>
                </a:solidFill>
              </a:rPr>
              <a:t> di </a:t>
            </a:r>
            <a:r>
              <a:rPr sz="1350" b="1" dirty="0" err="1">
                <a:solidFill>
                  <a:srgbClr val="FFFFFF"/>
                </a:solidFill>
              </a:rPr>
              <a:t>più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persone</a:t>
            </a:r>
            <a:r>
              <a:rPr lang="it-IT" sz="1350" b="1" dirty="0">
                <a:solidFill>
                  <a:srgbClr val="FFFFFF"/>
                </a:solidFill>
              </a:rPr>
              <a:t>.</a:t>
            </a:r>
            <a:endParaRPr sz="1350" b="1" dirty="0">
              <a:solidFill>
                <a:srgbClr val="FFFFFF"/>
              </a:solidFill>
            </a:endParaRP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5756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>
            <a:extLst>
              <a:ext uri="{FF2B5EF4-FFF2-40B4-BE49-F238E27FC236}">
                <a16:creationId xmlns:a16="http://schemas.microsoft.com/office/drawing/2014/main" id="{C6A5E99E-6698-4447-BAD4-C3702870A7EF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07 · VISION - 2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6F9E4C7-FEFA-456E-9B42-B7B15B7130E2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>
                <a:solidFill>
                  <a:srgbClr val="123D2D"/>
                </a:solidFill>
              </a:rPr>
              <a:t>Consolidare le gare, sperimentare nuove formule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99826D9-8297-44F1-A8FF-54ED527F74ED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E5C517B-5B9D-4665-B0A7-ED98B50FBD03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08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E2A7D98-3BDF-42AD-8EA6-B05C79D97F90}"/>
              </a:ext>
            </a:extLst>
          </p:cNvPr>
          <p:cNvSpPr>
            <a:spLocks noGrp="1"/>
          </p:cNvSpPr>
          <p:nvPr/>
        </p:nvSpPr>
        <p:spPr>
          <a:xfrm>
            <a:off x="533400" y="1857375"/>
            <a:ext cx="11106150" cy="1200150"/>
          </a:xfrm>
          <a:prstGeom prst="rect">
            <a:avLst/>
          </a:prstGeom>
          <a:solidFill>
            <a:srgbClr val="FBF8F1"/>
          </a:solidFill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500" b="1">
                <a:solidFill>
                  <a:srgbClr val="16382D"/>
                </a:solidFill>
              </a:defRPr>
            </a:pPr>
            <a:r>
              <a:rPr sz="1500" b="1" dirty="0">
                <a:solidFill>
                  <a:srgbClr val="16382D"/>
                </a:solidFill>
              </a:rPr>
              <a:t>Il </a:t>
            </a:r>
            <a:r>
              <a:rPr sz="1500" b="1" dirty="0" err="1">
                <a:solidFill>
                  <a:srgbClr val="16382D"/>
                </a:solidFill>
              </a:rPr>
              <a:t>calendario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organizzato</a:t>
            </a:r>
            <a:r>
              <a:rPr sz="1500" b="1" dirty="0">
                <a:solidFill>
                  <a:srgbClr val="16382D"/>
                </a:solidFill>
              </a:rPr>
              <a:t> dal</a:t>
            </a:r>
            <a:r>
              <a:rPr lang="it-IT" sz="1500" b="1" dirty="0">
                <a:solidFill>
                  <a:srgbClr val="16382D"/>
                </a:solidFill>
              </a:rPr>
              <a:t>la </a:t>
            </a:r>
            <a:r>
              <a:rPr sz="1500" b="1" dirty="0">
                <a:solidFill>
                  <a:srgbClr val="16382D"/>
                </a:solidFill>
              </a:rPr>
              <a:t>Com</a:t>
            </a:r>
            <a:r>
              <a:rPr lang="it-IT" sz="1500" b="1" dirty="0">
                <a:solidFill>
                  <a:srgbClr val="16382D"/>
                </a:solidFill>
              </a:rPr>
              <a:t>missione </a:t>
            </a:r>
            <a:r>
              <a:rPr sz="1500" b="1" dirty="0" err="1">
                <a:solidFill>
                  <a:srgbClr val="16382D"/>
                </a:solidFill>
              </a:rPr>
              <a:t>Sportiv</a:t>
            </a:r>
            <a:r>
              <a:rPr lang="it-IT" sz="1500" b="1" dirty="0">
                <a:solidFill>
                  <a:srgbClr val="16382D"/>
                </a:solidFill>
              </a:rPr>
              <a:t>a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lang="it-IT" sz="1500" b="1" dirty="0">
                <a:solidFill>
                  <a:srgbClr val="16382D"/>
                </a:solidFill>
              </a:rPr>
              <a:t>Centrale </a:t>
            </a:r>
            <a:r>
              <a:rPr sz="1500" b="1" dirty="0">
                <a:solidFill>
                  <a:srgbClr val="16382D"/>
                </a:solidFill>
              </a:rPr>
              <a:t>è il </a:t>
            </a:r>
            <a:r>
              <a:rPr lang="it-IT" sz="1500" b="1" dirty="0">
                <a:solidFill>
                  <a:srgbClr val="16382D"/>
                </a:solidFill>
              </a:rPr>
              <a:t>vertice </a:t>
            </a:r>
            <a:r>
              <a:rPr sz="1500" b="1" dirty="0" err="1">
                <a:solidFill>
                  <a:srgbClr val="16382D"/>
                </a:solidFill>
              </a:rPr>
              <a:t>dell’attività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lang="it-IT" sz="1500" b="1" dirty="0">
                <a:solidFill>
                  <a:srgbClr val="16382D"/>
                </a:solidFill>
              </a:rPr>
              <a:t>agonistica </a:t>
            </a:r>
            <a:r>
              <a:rPr sz="1500" b="1" dirty="0">
                <a:solidFill>
                  <a:srgbClr val="16382D"/>
                </a:solidFill>
              </a:rPr>
              <a:t>AGIS</a:t>
            </a:r>
            <a:r>
              <a:rPr lang="it-IT" sz="1500" b="1" dirty="0">
                <a:solidFill>
                  <a:srgbClr val="16382D"/>
                </a:solidFill>
              </a:rPr>
              <a:t>: la sua </a:t>
            </a:r>
            <a:r>
              <a:rPr sz="1500" b="1" dirty="0" err="1">
                <a:solidFill>
                  <a:srgbClr val="16382D"/>
                </a:solidFill>
              </a:rPr>
              <a:t>qualità</a:t>
            </a:r>
            <a:r>
              <a:rPr lang="it-IT" sz="1500" b="1" dirty="0">
                <a:solidFill>
                  <a:srgbClr val="16382D"/>
                </a:solidFill>
              </a:rPr>
              <a:t> va sostenuta e valorizzata</a:t>
            </a:r>
            <a:r>
              <a:rPr sz="1500" b="1" dirty="0">
                <a:solidFill>
                  <a:srgbClr val="16382D"/>
                </a:solidFill>
              </a:rPr>
              <a:t>.</a:t>
            </a:r>
          </a:p>
          <a:p>
            <a:pPr algn="just">
              <a:buNone/>
              <a:defRPr sz="1500" b="1">
                <a:solidFill>
                  <a:srgbClr val="16382D"/>
                </a:solidFill>
              </a:defRPr>
            </a:pPr>
            <a:r>
              <a:rPr sz="1500" b="1" dirty="0">
                <a:solidFill>
                  <a:srgbClr val="16382D"/>
                </a:solidFill>
              </a:rPr>
              <a:t>Le </a:t>
            </a:r>
            <a:r>
              <a:rPr lang="it-IT" sz="1500" b="1">
                <a:solidFill>
                  <a:srgbClr val="16382D"/>
                </a:solidFill>
              </a:rPr>
              <a:t>gare </a:t>
            </a:r>
            <a:r>
              <a:rPr sz="1500" b="1">
                <a:solidFill>
                  <a:srgbClr val="16382D"/>
                </a:solidFill>
              </a:rPr>
              <a:t>ludico</a:t>
            </a:r>
            <a:r>
              <a:rPr sz="1500" b="1" dirty="0">
                <a:solidFill>
                  <a:srgbClr val="16382D"/>
                </a:solidFill>
              </a:rPr>
              <a:t> – sportive </a:t>
            </a:r>
            <a:r>
              <a:rPr lang="it-IT" sz="1500" b="1" dirty="0">
                <a:solidFill>
                  <a:srgbClr val="16382D"/>
                </a:solidFill>
              </a:rPr>
              <a:t>organizzate dai Delegati Regionali in collaborazione con gli altri Organi Regionali e con i Delegati di Circolo costituiscono la base essenziale, numericamente preponderante e fondamentale per lo sviluppo dell’Associazione: sono il primo strumento di fidelizzazione e debbono ricevere massima </a:t>
            </a:r>
            <a:r>
              <a:rPr sz="1500" b="1" dirty="0" err="1">
                <a:solidFill>
                  <a:srgbClr val="16382D"/>
                </a:solidFill>
              </a:rPr>
              <a:t>attenzione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lang="it-IT" sz="1500" b="1" dirty="0">
                <a:solidFill>
                  <a:srgbClr val="16382D"/>
                </a:solidFill>
              </a:rPr>
              <a:t>e supporto</a:t>
            </a:r>
            <a:r>
              <a:rPr sz="1500" b="1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1CE2B301-55AD-4097-8037-2C852413DDFA}"/>
              </a:ext>
            </a:extLst>
          </p:cNvPr>
          <p:cNvSpPr>
            <a:spLocks noGrp="1"/>
          </p:cNvSpPr>
          <p:nvPr/>
        </p:nvSpPr>
        <p:spPr>
          <a:xfrm>
            <a:off x="533400" y="3381375"/>
            <a:ext cx="11106150" cy="1200150"/>
          </a:xfrm>
          <a:prstGeom prst="rect">
            <a:avLst/>
          </a:prstGeom>
          <a:solidFill>
            <a:srgbClr val="E4ECDD"/>
          </a:solidFill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350" b="0">
                <a:solidFill>
                  <a:srgbClr val="16382D"/>
                </a:solidFill>
              </a:defRPr>
            </a:pPr>
            <a:r>
              <a:rPr sz="1350" b="0" dirty="0" err="1">
                <a:solidFill>
                  <a:srgbClr val="16382D"/>
                </a:solidFill>
              </a:rPr>
              <a:t>Accanto</a:t>
            </a:r>
            <a:r>
              <a:rPr sz="1350" b="0" dirty="0">
                <a:solidFill>
                  <a:srgbClr val="16382D"/>
                </a:solidFill>
              </a:rPr>
              <a:t> alle </a:t>
            </a:r>
            <a:r>
              <a:rPr sz="1350" b="0" dirty="0" err="1">
                <a:solidFill>
                  <a:srgbClr val="16382D"/>
                </a:solidFill>
              </a:rPr>
              <a:t>formule</a:t>
            </a:r>
            <a:r>
              <a:rPr sz="1350" b="0" dirty="0">
                <a:solidFill>
                  <a:srgbClr val="16382D"/>
                </a:solidFill>
              </a:rPr>
              <a:t> consolidate, </a:t>
            </a:r>
            <a:r>
              <a:rPr sz="1350" b="0" dirty="0" err="1">
                <a:solidFill>
                  <a:srgbClr val="16382D"/>
                </a:solidFill>
              </a:rPr>
              <a:t>possiamo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sperimentare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alcune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lang="it-IT" sz="1350" b="0" dirty="0">
                <a:solidFill>
                  <a:srgbClr val="16382D"/>
                </a:solidFill>
              </a:rPr>
              <a:t>formule </a:t>
            </a:r>
            <a:r>
              <a:rPr sz="1350" b="0" dirty="0" err="1">
                <a:solidFill>
                  <a:srgbClr val="16382D"/>
                </a:solidFill>
              </a:rPr>
              <a:t>più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brevi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flessibili</a:t>
            </a:r>
            <a:r>
              <a:rPr sz="1350" b="0" dirty="0">
                <a:solidFill>
                  <a:srgbClr val="16382D"/>
                </a:solidFill>
              </a:rPr>
              <a:t>: 9 </a:t>
            </a:r>
            <a:r>
              <a:rPr sz="1350" b="0" dirty="0" err="1">
                <a:solidFill>
                  <a:srgbClr val="16382D"/>
                </a:solidFill>
              </a:rPr>
              <a:t>buche</a:t>
            </a:r>
            <a:r>
              <a:rPr sz="1350" b="0" dirty="0">
                <a:solidFill>
                  <a:srgbClr val="16382D"/>
                </a:solidFill>
              </a:rPr>
              <a:t>, Pitch &amp; Putt, Fast Golf, </a:t>
            </a:r>
            <a:r>
              <a:rPr sz="1350" b="0" dirty="0" err="1">
                <a:solidFill>
                  <a:srgbClr val="16382D"/>
                </a:solidFill>
              </a:rPr>
              <a:t>incontri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tra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circoli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vicini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competizioni</a:t>
            </a:r>
            <a:r>
              <a:rPr sz="1350" b="0" dirty="0">
                <a:solidFill>
                  <a:srgbClr val="16382D"/>
                </a:solidFill>
              </a:rPr>
              <a:t> a </a:t>
            </a:r>
            <a:r>
              <a:rPr sz="1350" b="0" dirty="0" err="1">
                <a:solidFill>
                  <a:srgbClr val="16382D"/>
                </a:solidFill>
              </a:rPr>
              <a:t>coppie</a:t>
            </a:r>
            <a:r>
              <a:rPr sz="1350" b="0" dirty="0">
                <a:solidFill>
                  <a:srgbClr val="16382D"/>
                </a:solidFill>
              </a:rPr>
              <a:t> o a </a:t>
            </a:r>
            <a:r>
              <a:rPr sz="1350" b="0" dirty="0" err="1">
                <a:solidFill>
                  <a:srgbClr val="16382D"/>
                </a:solidFill>
              </a:rPr>
              <a:t>squadre</a:t>
            </a:r>
            <a:r>
              <a:rPr sz="1350" b="0" dirty="0">
                <a:solidFill>
                  <a:srgbClr val="16382D"/>
                </a:solidFill>
              </a:rPr>
              <a:t>. </a:t>
            </a:r>
            <a:r>
              <a:rPr sz="1350" b="0" dirty="0" err="1">
                <a:solidFill>
                  <a:srgbClr val="16382D"/>
                </a:solidFill>
              </a:rPr>
              <a:t>Saranno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opportunità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aggiuntive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costruite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insieme</a:t>
            </a:r>
            <a:r>
              <a:rPr sz="1350" b="0" dirty="0">
                <a:solidFill>
                  <a:srgbClr val="16382D"/>
                </a:solidFill>
              </a:rPr>
              <a:t> al</a:t>
            </a:r>
            <a:r>
              <a:rPr lang="it-IT" sz="1350" b="0" dirty="0">
                <a:solidFill>
                  <a:srgbClr val="16382D"/>
                </a:solidFill>
              </a:rPr>
              <a:t>la</a:t>
            </a:r>
            <a:r>
              <a:rPr sz="1350" b="0" dirty="0">
                <a:solidFill>
                  <a:srgbClr val="16382D"/>
                </a:solidFill>
              </a:rPr>
              <a:t> Com</a:t>
            </a:r>
            <a:r>
              <a:rPr lang="it-IT" sz="1350" b="0" dirty="0">
                <a:solidFill>
                  <a:srgbClr val="16382D"/>
                </a:solidFill>
              </a:rPr>
              <a:t>missione </a:t>
            </a:r>
            <a:r>
              <a:rPr sz="1350" b="0" dirty="0" err="1">
                <a:solidFill>
                  <a:srgbClr val="16382D"/>
                </a:solidFill>
              </a:rPr>
              <a:t>Sportiv</a:t>
            </a:r>
            <a:r>
              <a:rPr sz="1350" b="0" dirty="0">
                <a:solidFill>
                  <a:srgbClr val="16382D"/>
                </a:solidFill>
              </a:rPr>
              <a:t> e ai </a:t>
            </a:r>
            <a:r>
              <a:rPr lang="it-IT" sz="1350" dirty="0">
                <a:solidFill>
                  <a:srgbClr val="16382D"/>
                </a:solidFill>
              </a:rPr>
              <a:t>c</a:t>
            </a:r>
            <a:r>
              <a:rPr sz="1350" b="0" dirty="0" err="1">
                <a:solidFill>
                  <a:srgbClr val="16382D"/>
                </a:solidFill>
              </a:rPr>
              <a:t>ircoli</a:t>
            </a:r>
            <a:r>
              <a:rPr sz="1350" b="0" dirty="0">
                <a:solidFill>
                  <a:srgbClr val="16382D"/>
                </a:solidFill>
              </a:rPr>
              <a:t>.</a:t>
            </a:r>
            <a:endParaRPr lang="it-IT" sz="1350" b="0" dirty="0">
              <a:solidFill>
                <a:srgbClr val="16382D"/>
              </a:solidFill>
            </a:endParaRPr>
          </a:p>
          <a:p>
            <a:pPr>
              <a:defRPr sz="1350" b="0">
                <a:solidFill>
                  <a:srgbClr val="16382D"/>
                </a:solidFill>
              </a:defRPr>
            </a:pPr>
            <a:r>
              <a:rPr lang="it-IT" sz="1400" dirty="0">
                <a:solidFill>
                  <a:srgbClr val="0A0A0A"/>
                </a:solidFill>
              </a:rPr>
              <a:t>Le nostre Ladies continueranno ad avere eventi dedicati, oltre ad essere una componente fondamentale di tutta l’Associazione.</a:t>
            </a:r>
          </a:p>
          <a:p>
            <a:pPr algn="l">
              <a:buNone/>
              <a:defRPr sz="1350" b="0">
                <a:solidFill>
                  <a:srgbClr val="16382D"/>
                </a:solidFill>
              </a:defRPr>
            </a:pPr>
            <a:endParaRPr sz="1350" b="0" dirty="0">
              <a:solidFill>
                <a:srgbClr val="16382D"/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C652721-BA4B-48CA-AB0C-2CA816E5D604}"/>
              </a:ext>
            </a:extLst>
          </p:cNvPr>
          <p:cNvSpPr>
            <a:spLocks noGrp="1"/>
          </p:cNvSpPr>
          <p:nvPr/>
        </p:nvSpPr>
        <p:spPr>
          <a:xfrm>
            <a:off x="533400" y="4905375"/>
            <a:ext cx="11106150" cy="81915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ctr"/>
          <a:lstStyle/>
          <a:p>
            <a:pPr algn="l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L’obiettivo è semplice: attirare nuove persone e permettere a più soci di giocare più spesso, rispettando la tradizione sportiva di AGIS.</a:t>
            </a:r>
          </a:p>
        </p:txBody>
      </p:sp>
      <p:pic>
        <p:nvPicPr>
          <p:cNvPr id="27" name="Immagine 2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8518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81512F80-0836-47E0-881A-EF3DB6D7F740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08 · VISION - 3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D359D81-9876-436A-9820-845B33467C9E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>
                <a:solidFill>
                  <a:srgbClr val="123D2D"/>
                </a:solidFill>
              </a:rPr>
              <a:t>Da accesso alle gare a chiave di ingresso alla comunità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61527A2-D05C-4A6E-A7B9-AC4848756FA8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FE209B4-0BB8-441D-AC0E-6C8531AE394A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09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82B705A-624F-4A0F-9D74-DB126439CA6E}"/>
              </a:ext>
            </a:extLst>
          </p:cNvPr>
          <p:cNvSpPr>
            <a:spLocks noGrp="1"/>
          </p:cNvSpPr>
          <p:nvPr/>
        </p:nvSpPr>
        <p:spPr>
          <a:xfrm>
            <a:off x="533400" y="1857375"/>
            <a:ext cx="11106150" cy="1200150"/>
          </a:xfrm>
          <a:prstGeom prst="rect">
            <a:avLst/>
          </a:prstGeom>
          <a:solidFill>
            <a:srgbClr val="FBF8F1"/>
          </a:solidFill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500" b="1">
                <a:solidFill>
                  <a:srgbClr val="16382D"/>
                </a:solidFill>
              </a:defRPr>
            </a:pPr>
            <a:r>
              <a:rPr sz="1500" b="1" dirty="0">
                <a:solidFill>
                  <a:srgbClr val="16382D"/>
                </a:solidFill>
              </a:rPr>
              <a:t>La </a:t>
            </a:r>
            <a:r>
              <a:rPr sz="1500" b="1" dirty="0" err="1">
                <a:solidFill>
                  <a:srgbClr val="16382D"/>
                </a:solidFill>
              </a:rPr>
              <a:t>possibilità</a:t>
            </a:r>
            <a:r>
              <a:rPr sz="1500" b="1" dirty="0">
                <a:solidFill>
                  <a:srgbClr val="16382D"/>
                </a:solidFill>
              </a:rPr>
              <a:t> di </a:t>
            </a:r>
            <a:r>
              <a:rPr sz="1500" b="1" dirty="0" err="1">
                <a:solidFill>
                  <a:srgbClr val="16382D"/>
                </a:solidFill>
              </a:rPr>
              <a:t>partecipare</a:t>
            </a:r>
            <a:r>
              <a:rPr sz="1500" b="1" dirty="0">
                <a:solidFill>
                  <a:srgbClr val="16382D"/>
                </a:solidFill>
              </a:rPr>
              <a:t> alle </a:t>
            </a:r>
            <a:r>
              <a:rPr sz="1500" b="1" dirty="0" err="1">
                <a:solidFill>
                  <a:srgbClr val="16382D"/>
                </a:solidFill>
              </a:rPr>
              <a:t>gare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resta</a:t>
            </a:r>
            <a:r>
              <a:rPr sz="1500" b="1" dirty="0">
                <a:solidFill>
                  <a:srgbClr val="16382D"/>
                </a:solidFill>
              </a:rPr>
              <a:t> il primo e </a:t>
            </a:r>
            <a:r>
              <a:rPr sz="1500" b="1" dirty="0" err="1">
                <a:solidFill>
                  <a:srgbClr val="16382D"/>
                </a:solidFill>
              </a:rPr>
              <a:t>più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riconoscibile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valore</a:t>
            </a:r>
            <a:r>
              <a:rPr sz="1500" b="1" dirty="0">
                <a:solidFill>
                  <a:srgbClr val="16382D"/>
                </a:solidFill>
              </a:rPr>
              <a:t> della </a:t>
            </a:r>
            <a:r>
              <a:rPr sz="1500" b="1" dirty="0" err="1">
                <a:solidFill>
                  <a:srgbClr val="16382D"/>
                </a:solidFill>
              </a:rPr>
              <a:t>tessera</a:t>
            </a:r>
            <a:r>
              <a:rPr sz="1500" b="1" dirty="0">
                <a:solidFill>
                  <a:srgbClr val="16382D"/>
                </a:solidFill>
              </a:rPr>
              <a:t> AGIS. Ma la </a:t>
            </a:r>
            <a:r>
              <a:rPr sz="1500" b="1" dirty="0" err="1">
                <a:solidFill>
                  <a:srgbClr val="16382D"/>
                </a:solidFill>
              </a:rPr>
              <a:t>tessera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può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progressivamente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diventare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anche</a:t>
            </a:r>
            <a:r>
              <a:rPr sz="1500" b="1" dirty="0">
                <a:solidFill>
                  <a:srgbClr val="16382D"/>
                </a:solidFill>
              </a:rPr>
              <a:t> il punto di accesso a un </a:t>
            </a:r>
            <a:r>
              <a:rPr sz="1500" b="1" dirty="0" err="1">
                <a:solidFill>
                  <a:srgbClr val="16382D"/>
                </a:solidFill>
              </a:rPr>
              <a:t>insieme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più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ampio</a:t>
            </a:r>
            <a:r>
              <a:rPr sz="1500" b="1" dirty="0">
                <a:solidFill>
                  <a:srgbClr val="16382D"/>
                </a:solidFill>
              </a:rPr>
              <a:t> di </a:t>
            </a:r>
            <a:r>
              <a:rPr sz="1500" b="1" dirty="0" err="1">
                <a:solidFill>
                  <a:srgbClr val="16382D"/>
                </a:solidFill>
              </a:rPr>
              <a:t>opportunità</a:t>
            </a:r>
            <a:r>
              <a:rPr sz="1500" b="1" dirty="0">
                <a:solidFill>
                  <a:srgbClr val="16382D"/>
                </a:solidFill>
              </a:rPr>
              <a:t> </a:t>
            </a:r>
            <a:r>
              <a:rPr sz="1500" b="1" dirty="0" err="1">
                <a:solidFill>
                  <a:srgbClr val="16382D"/>
                </a:solidFill>
              </a:rPr>
              <a:t>riservate</a:t>
            </a:r>
            <a:r>
              <a:rPr sz="1500" b="1" dirty="0">
                <a:solidFill>
                  <a:srgbClr val="16382D"/>
                </a:solidFill>
              </a:rPr>
              <a:t> ai </a:t>
            </a:r>
            <a:r>
              <a:rPr sz="1500" b="1" dirty="0" err="1">
                <a:solidFill>
                  <a:srgbClr val="16382D"/>
                </a:solidFill>
              </a:rPr>
              <a:t>soci</a:t>
            </a:r>
            <a:r>
              <a:rPr sz="1500" b="1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4E24F39-E1E1-4345-ADFB-148B3BA4BF62}"/>
              </a:ext>
            </a:extLst>
          </p:cNvPr>
          <p:cNvSpPr>
            <a:spLocks noGrp="1"/>
          </p:cNvSpPr>
          <p:nvPr/>
        </p:nvSpPr>
        <p:spPr>
          <a:xfrm>
            <a:off x="533400" y="3381375"/>
            <a:ext cx="11106150" cy="1200150"/>
          </a:xfrm>
          <a:prstGeom prst="rect">
            <a:avLst/>
          </a:prstGeom>
          <a:solidFill>
            <a:srgbClr val="E4ECDD"/>
          </a:solidFill>
          <a:ln w="0">
            <a:noFill/>
            <a:prstDash val="solid"/>
          </a:ln>
        </p:spPr>
        <p:txBody>
          <a:bodyPr anchor="ctr"/>
          <a:lstStyle/>
          <a:p>
            <a:pPr algn="just">
              <a:buNone/>
              <a:defRPr sz="1350" b="0">
                <a:solidFill>
                  <a:srgbClr val="16382D"/>
                </a:solidFill>
              </a:defRPr>
            </a:pPr>
            <a:r>
              <a:rPr sz="1350" b="0" dirty="0" err="1">
                <a:solidFill>
                  <a:srgbClr val="16382D"/>
                </a:solidFill>
              </a:rPr>
              <a:t>Eventi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nei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circoli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incontri</a:t>
            </a:r>
            <a:r>
              <a:rPr sz="1350" b="0" dirty="0">
                <a:solidFill>
                  <a:srgbClr val="16382D"/>
                </a:solidFill>
              </a:rPr>
              <a:t> con </a:t>
            </a:r>
            <a:r>
              <a:rPr sz="1350" b="0" dirty="0" err="1">
                <a:solidFill>
                  <a:srgbClr val="16382D"/>
                </a:solidFill>
              </a:rPr>
              <a:t>giocatori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professionisti</a:t>
            </a:r>
            <a:r>
              <a:rPr sz="1350" b="0" dirty="0">
                <a:solidFill>
                  <a:srgbClr val="16382D"/>
                </a:solidFill>
              </a:rPr>
              <a:t>, academy e clinic, </a:t>
            </a:r>
            <a:r>
              <a:rPr sz="1350" b="0" dirty="0" err="1">
                <a:solidFill>
                  <a:srgbClr val="16382D"/>
                </a:solidFill>
              </a:rPr>
              <a:t>viaggi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soggiorni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golfistici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esperienze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internazionali</a:t>
            </a:r>
            <a:r>
              <a:rPr sz="1350" b="0" dirty="0">
                <a:solidFill>
                  <a:srgbClr val="16382D"/>
                </a:solidFill>
              </a:rPr>
              <a:t>, </a:t>
            </a:r>
            <a:r>
              <a:rPr sz="1350" b="0" dirty="0" err="1">
                <a:solidFill>
                  <a:srgbClr val="16382D"/>
                </a:solidFill>
              </a:rPr>
              <a:t>convenzioni</a:t>
            </a:r>
            <a:r>
              <a:rPr sz="1350" b="0" dirty="0">
                <a:solidFill>
                  <a:srgbClr val="16382D"/>
                </a:solidFill>
              </a:rPr>
              <a:t> e </a:t>
            </a:r>
            <a:r>
              <a:rPr sz="1350" b="0" dirty="0" err="1">
                <a:solidFill>
                  <a:srgbClr val="16382D"/>
                </a:solidFill>
              </a:rPr>
              <a:t>contenuti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dedicati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possono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rendere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l’adesione</a:t>
            </a:r>
            <a:r>
              <a:rPr sz="1350" b="0" dirty="0">
                <a:solidFill>
                  <a:srgbClr val="16382D"/>
                </a:solidFill>
              </a:rPr>
              <a:t> utile e </a:t>
            </a:r>
            <a:r>
              <a:rPr sz="1350" b="0" dirty="0" err="1">
                <a:solidFill>
                  <a:srgbClr val="16382D"/>
                </a:solidFill>
              </a:rPr>
              <a:t>interessante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durante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tutto</a:t>
            </a:r>
            <a:r>
              <a:rPr sz="1350" b="0" dirty="0">
                <a:solidFill>
                  <a:srgbClr val="16382D"/>
                </a:solidFill>
              </a:rPr>
              <a:t> </a:t>
            </a:r>
            <a:r>
              <a:rPr sz="1350" b="0" dirty="0" err="1">
                <a:solidFill>
                  <a:srgbClr val="16382D"/>
                </a:solidFill>
              </a:rPr>
              <a:t>l’anno</a:t>
            </a:r>
            <a:r>
              <a:rPr sz="1350" b="0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CAD48D4-C0DC-4CCD-ACDB-4DC85FF6E8BD}"/>
              </a:ext>
            </a:extLst>
          </p:cNvPr>
          <p:cNvSpPr>
            <a:spLocks noGrp="1"/>
          </p:cNvSpPr>
          <p:nvPr/>
        </p:nvSpPr>
        <p:spPr>
          <a:xfrm>
            <a:off x="533400" y="4905375"/>
            <a:ext cx="11106150" cy="81915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 anchor="ctr"/>
          <a:lstStyle/>
          <a:p>
            <a:pPr algn="l">
              <a:buNone/>
              <a:defRPr sz="1350" b="1">
                <a:solidFill>
                  <a:srgbClr val="FFFFFF"/>
                </a:solidFill>
              </a:defRPr>
            </a:pPr>
            <a:r>
              <a:rPr sz="1350" b="1" dirty="0">
                <a:solidFill>
                  <a:srgbClr val="FFFFFF"/>
                </a:solidFill>
              </a:rPr>
              <a:t>Non </a:t>
            </a:r>
            <a:r>
              <a:rPr sz="1350" b="1" dirty="0" err="1">
                <a:solidFill>
                  <a:srgbClr val="FFFFFF"/>
                </a:solidFill>
              </a:rPr>
              <a:t>si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tratta</a:t>
            </a:r>
            <a:r>
              <a:rPr sz="1350" b="1" dirty="0">
                <a:solidFill>
                  <a:srgbClr val="FFFFFF"/>
                </a:solidFill>
              </a:rPr>
              <a:t> di </a:t>
            </a:r>
            <a:r>
              <a:rPr sz="1350" b="1" dirty="0" err="1">
                <a:solidFill>
                  <a:srgbClr val="FFFFFF"/>
                </a:solidFill>
              </a:rPr>
              <a:t>promettere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tutto</a:t>
            </a:r>
            <a:r>
              <a:rPr sz="1350" b="1" dirty="0">
                <a:solidFill>
                  <a:srgbClr val="FFFFFF"/>
                </a:solidFill>
              </a:rPr>
              <a:t> subito. </a:t>
            </a:r>
            <a:r>
              <a:rPr lang="it-IT" sz="1350" b="1" dirty="0">
                <a:solidFill>
                  <a:srgbClr val="FFFFFF"/>
                </a:solidFill>
              </a:rPr>
              <a:t>Vogliamo </a:t>
            </a:r>
            <a:r>
              <a:rPr sz="1350" b="1" dirty="0" err="1">
                <a:solidFill>
                  <a:srgbClr val="FFFFFF"/>
                </a:solidFill>
              </a:rPr>
              <a:t>costruire</a:t>
            </a:r>
            <a:r>
              <a:rPr sz="1350" b="1" dirty="0">
                <a:solidFill>
                  <a:srgbClr val="FFFFFF"/>
                </a:solidFill>
              </a:rPr>
              <a:t>, con </a:t>
            </a:r>
            <a:r>
              <a:rPr sz="1350" b="1" dirty="0" err="1">
                <a:solidFill>
                  <a:srgbClr val="FFFFFF"/>
                </a:solidFill>
              </a:rPr>
              <a:t>gradualità</a:t>
            </a:r>
            <a:r>
              <a:rPr sz="1350" b="1" dirty="0">
                <a:solidFill>
                  <a:srgbClr val="FFFFFF"/>
                </a:solidFill>
              </a:rPr>
              <a:t> e partner </a:t>
            </a:r>
            <a:r>
              <a:rPr sz="1350" b="1" dirty="0" err="1">
                <a:solidFill>
                  <a:srgbClr val="FFFFFF"/>
                </a:solidFill>
              </a:rPr>
              <a:t>qualificati</a:t>
            </a:r>
            <a:r>
              <a:rPr sz="1350" b="1" dirty="0">
                <a:solidFill>
                  <a:srgbClr val="FFFFFF"/>
                </a:solidFill>
              </a:rPr>
              <a:t>, un </a:t>
            </a:r>
            <a:r>
              <a:rPr sz="1350" b="1" dirty="0" err="1">
                <a:solidFill>
                  <a:srgbClr val="FFFFFF"/>
                </a:solidFill>
              </a:rPr>
              <a:t>programma</a:t>
            </a:r>
            <a:r>
              <a:rPr sz="1350" b="1" dirty="0">
                <a:solidFill>
                  <a:srgbClr val="FFFFFF"/>
                </a:solidFill>
              </a:rPr>
              <a:t> </a:t>
            </a:r>
            <a:r>
              <a:rPr sz="1350" b="1" dirty="0" err="1">
                <a:solidFill>
                  <a:srgbClr val="FFFFFF"/>
                </a:solidFill>
              </a:rPr>
              <a:t>riconoscibile</a:t>
            </a:r>
            <a:r>
              <a:rPr sz="1350" b="1" dirty="0">
                <a:solidFill>
                  <a:srgbClr val="FFFFFF"/>
                </a:solidFill>
              </a:rPr>
              <a:t> di </a:t>
            </a:r>
            <a:r>
              <a:rPr sz="1350" b="1" dirty="0" err="1">
                <a:solidFill>
                  <a:srgbClr val="FFFFFF"/>
                </a:solidFill>
              </a:rPr>
              <a:t>vantaggi</a:t>
            </a:r>
            <a:r>
              <a:rPr sz="1350" b="1" dirty="0">
                <a:solidFill>
                  <a:srgbClr val="FFFFFF"/>
                </a:solidFill>
              </a:rPr>
              <a:t> e </a:t>
            </a:r>
            <a:r>
              <a:rPr sz="1350" b="1" dirty="0" err="1">
                <a:solidFill>
                  <a:srgbClr val="FFFFFF"/>
                </a:solidFill>
              </a:rPr>
              <a:t>occasioni</a:t>
            </a:r>
            <a:r>
              <a:rPr sz="1350" b="1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03607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907DCD7A-01D5-410D-9ABB-31842AA9B228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542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C7355"/>
                </a:solidFill>
              </a:defRPr>
            </a:pPr>
            <a:r>
              <a:rPr sz="1050" b="1">
                <a:solidFill>
                  <a:srgbClr val="2C7355"/>
                </a:solidFill>
              </a:rPr>
              <a:t>09 · PEOPLE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5E39ECA-EF9F-46FC-9896-40CCCFF5E462}"/>
              </a:ext>
            </a:extLst>
          </p:cNvPr>
          <p:cNvSpPr>
            <a:spLocks noGrp="1"/>
          </p:cNvSpPr>
          <p:nvPr/>
        </p:nvSpPr>
        <p:spPr>
          <a:xfrm>
            <a:off x="533400" y="704850"/>
            <a:ext cx="1076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>
                <a:solidFill>
                  <a:srgbClr val="123D2D"/>
                </a:solidFill>
              </a:rPr>
              <a:t>Le persone sono fondamentali.</a:t>
            </a:r>
          </a:p>
          <a:p>
            <a:pPr algn="l">
              <a:defRPr sz="2550" b="1">
                <a:solidFill>
                  <a:srgbClr val="123D2D"/>
                </a:solidFill>
              </a:defRPr>
            </a:pPr>
            <a:r>
              <a:rPr sz="2550" b="1">
                <a:solidFill>
                  <a:srgbClr val="123D2D"/>
                </a:solidFill>
              </a:rPr>
              <a:t>Una rete più vicina ai soci, ai circoli e alle istituzioni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5B1C508-33CA-4A1F-AB03-559A370412C9}"/>
              </a:ext>
            </a:extLst>
          </p:cNvPr>
          <p:cNvSpPr>
            <a:spLocks noGrp="1"/>
          </p:cNvSpPr>
          <p:nvPr/>
        </p:nvSpPr>
        <p:spPr>
          <a:xfrm>
            <a:off x="533400" y="1562100"/>
            <a:ext cx="11106150" cy="28575"/>
          </a:xfrm>
          <a:prstGeom prst="rect">
            <a:avLst/>
          </a:prstGeom>
          <a:solidFill>
            <a:srgbClr val="D6A9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0B4FDBA-098C-4909-A0BB-355D3DC2217E}"/>
              </a:ext>
            </a:extLst>
          </p:cNvPr>
          <p:cNvSpPr>
            <a:spLocks noGrp="1"/>
          </p:cNvSpPr>
          <p:nvPr/>
        </p:nvSpPr>
        <p:spPr>
          <a:xfrm>
            <a:off x="11239500" y="32385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F4F0E7"/>
                </a:solidFill>
              </a:defRPr>
            </a:pPr>
            <a:r>
              <a:rPr sz="900" b="1">
                <a:solidFill>
                  <a:srgbClr val="F4F0E7"/>
                </a:solidFill>
              </a:rPr>
              <a:t>07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68F8F7E-8125-492B-B311-808D63D2909C}"/>
              </a:ext>
            </a:extLst>
          </p:cNvPr>
          <p:cNvSpPr>
            <a:spLocks noGrp="1"/>
          </p:cNvSpPr>
          <p:nvPr/>
        </p:nvSpPr>
        <p:spPr>
          <a:xfrm>
            <a:off x="533400" y="1857375"/>
            <a:ext cx="7143750" cy="1571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just">
              <a:buNone/>
              <a:defRPr sz="1350" b="1">
                <a:solidFill>
                  <a:srgbClr val="16382D"/>
                </a:solidFill>
              </a:defRPr>
            </a:pPr>
            <a:r>
              <a:rPr sz="1350" b="1" dirty="0">
                <a:solidFill>
                  <a:srgbClr val="16382D"/>
                </a:solidFill>
              </a:rPr>
              <a:t>Il </a:t>
            </a:r>
            <a:r>
              <a:rPr sz="1350" b="1" dirty="0" err="1">
                <a:solidFill>
                  <a:srgbClr val="16382D"/>
                </a:solidFill>
              </a:rPr>
              <a:t>circolo</a:t>
            </a:r>
            <a:r>
              <a:rPr sz="1350" b="1" dirty="0">
                <a:solidFill>
                  <a:srgbClr val="16382D"/>
                </a:solidFill>
              </a:rPr>
              <a:t> è il punto di </a:t>
            </a:r>
            <a:r>
              <a:rPr sz="1350" b="1" dirty="0" err="1">
                <a:solidFill>
                  <a:srgbClr val="16382D"/>
                </a:solidFill>
              </a:rPr>
              <a:t>contatto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naturale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tra</a:t>
            </a:r>
            <a:r>
              <a:rPr sz="1350" b="1" dirty="0">
                <a:solidFill>
                  <a:srgbClr val="16382D"/>
                </a:solidFill>
              </a:rPr>
              <a:t> AGIS e il </a:t>
            </a:r>
            <a:r>
              <a:rPr sz="1350" b="1" dirty="0" err="1">
                <a:solidFill>
                  <a:srgbClr val="16382D"/>
                </a:solidFill>
              </a:rPr>
              <a:t>golfista</a:t>
            </a:r>
            <a:r>
              <a:rPr sz="1350" b="1" dirty="0">
                <a:solidFill>
                  <a:srgbClr val="16382D"/>
                </a:solidFill>
              </a:rPr>
              <a:t>. </a:t>
            </a:r>
          </a:p>
          <a:p>
            <a:pPr algn="just">
              <a:buNone/>
              <a:defRPr sz="1350" b="1">
                <a:solidFill>
                  <a:srgbClr val="16382D"/>
                </a:solidFill>
              </a:defRPr>
            </a:pPr>
            <a:r>
              <a:rPr sz="1350" b="1" dirty="0">
                <a:solidFill>
                  <a:srgbClr val="16382D"/>
                </a:solidFill>
              </a:rPr>
              <a:t>Per </a:t>
            </a:r>
            <a:r>
              <a:rPr sz="1350" b="1" dirty="0" err="1">
                <a:solidFill>
                  <a:srgbClr val="16382D"/>
                </a:solidFill>
              </a:rPr>
              <a:t>questo</a:t>
            </a:r>
            <a:r>
              <a:rPr sz="1350" b="1" dirty="0">
                <a:solidFill>
                  <a:srgbClr val="16382D"/>
                </a:solidFill>
              </a:rPr>
              <a:t> la </a:t>
            </a:r>
            <a:r>
              <a:rPr sz="1350" b="1" dirty="0" err="1">
                <a:solidFill>
                  <a:srgbClr val="16382D"/>
                </a:solidFill>
              </a:rPr>
              <a:t>crescita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dell’associazione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dipende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dalla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qualità</a:t>
            </a:r>
            <a:r>
              <a:rPr sz="1350" b="1" dirty="0">
                <a:solidFill>
                  <a:srgbClr val="16382D"/>
                </a:solidFill>
              </a:rPr>
              <a:t> del </a:t>
            </a:r>
            <a:r>
              <a:rPr sz="1350" b="1" dirty="0" err="1">
                <a:solidFill>
                  <a:srgbClr val="16382D"/>
                </a:solidFill>
              </a:rPr>
              <a:t>rapporto</a:t>
            </a:r>
            <a:r>
              <a:rPr sz="1350" b="1" dirty="0">
                <a:solidFill>
                  <a:srgbClr val="16382D"/>
                </a:solidFill>
              </a:rPr>
              <a:t> con </a:t>
            </a:r>
            <a:r>
              <a:rPr sz="1350" b="1" dirty="0" err="1">
                <a:solidFill>
                  <a:srgbClr val="16382D"/>
                </a:solidFill>
              </a:rPr>
              <a:t>i</a:t>
            </a:r>
            <a:r>
              <a:rPr sz="1350" b="1" dirty="0">
                <a:solidFill>
                  <a:srgbClr val="16382D"/>
                </a:solidFill>
              </a:rPr>
              <a:t> club e </a:t>
            </a:r>
            <a:r>
              <a:rPr sz="1350" b="1" dirty="0" err="1">
                <a:solidFill>
                  <a:srgbClr val="16382D"/>
                </a:solidFill>
              </a:rPr>
              <a:t>dalla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capacità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dei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delegati</a:t>
            </a:r>
            <a:r>
              <a:rPr sz="1350" b="1" dirty="0">
                <a:solidFill>
                  <a:srgbClr val="16382D"/>
                </a:solidFill>
              </a:rPr>
              <a:t> di </a:t>
            </a:r>
            <a:r>
              <a:rPr sz="1350" b="1" dirty="0" err="1">
                <a:solidFill>
                  <a:srgbClr val="16382D"/>
                </a:solidFill>
              </a:rPr>
              <a:t>Circolo</a:t>
            </a:r>
            <a:r>
              <a:rPr sz="1350" b="1" dirty="0">
                <a:solidFill>
                  <a:srgbClr val="16382D"/>
                </a:solidFill>
              </a:rPr>
              <a:t> di </a:t>
            </a:r>
            <a:r>
              <a:rPr sz="1350" b="1" dirty="0" err="1">
                <a:solidFill>
                  <a:srgbClr val="16382D"/>
                </a:solidFill>
              </a:rPr>
              <a:t>animare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localmente</a:t>
            </a:r>
            <a:r>
              <a:rPr sz="1350" b="1" dirty="0">
                <a:solidFill>
                  <a:srgbClr val="16382D"/>
                </a:solidFill>
              </a:rPr>
              <a:t> la vita </a:t>
            </a:r>
            <a:r>
              <a:rPr sz="1350" b="1" dirty="0" err="1">
                <a:solidFill>
                  <a:srgbClr val="16382D"/>
                </a:solidFill>
              </a:rPr>
              <a:t>associativa</a:t>
            </a:r>
            <a:r>
              <a:rPr sz="1350" b="1" dirty="0">
                <a:solidFill>
                  <a:srgbClr val="16382D"/>
                </a:solidFill>
              </a:rPr>
              <a:t>.</a:t>
            </a:r>
          </a:p>
          <a:p>
            <a:pPr algn="just">
              <a:buNone/>
              <a:defRPr sz="1350" b="1">
                <a:solidFill>
                  <a:srgbClr val="16382D"/>
                </a:solidFill>
              </a:defRPr>
            </a:pPr>
            <a:r>
              <a:rPr sz="1350" b="1" dirty="0">
                <a:solidFill>
                  <a:srgbClr val="16382D"/>
                </a:solidFill>
              </a:rPr>
              <a:t>I </a:t>
            </a:r>
            <a:r>
              <a:rPr sz="1350" b="1" dirty="0" err="1">
                <a:solidFill>
                  <a:srgbClr val="16382D"/>
                </a:solidFill>
              </a:rPr>
              <a:t>rapporti</a:t>
            </a:r>
            <a:r>
              <a:rPr sz="1350" b="1" dirty="0">
                <a:solidFill>
                  <a:srgbClr val="16382D"/>
                </a:solidFill>
              </a:rPr>
              <a:t> con la </a:t>
            </a:r>
            <a:r>
              <a:rPr sz="1350" b="1" dirty="0" err="1">
                <a:solidFill>
                  <a:srgbClr val="16382D"/>
                </a:solidFill>
              </a:rPr>
              <a:t>Federgolf</a:t>
            </a:r>
            <a:r>
              <a:rPr sz="1350" b="1" dirty="0">
                <a:solidFill>
                  <a:srgbClr val="16382D"/>
                </a:solidFill>
              </a:rPr>
              <a:t> e con </a:t>
            </a:r>
            <a:r>
              <a:rPr sz="1350" b="1" dirty="0" err="1">
                <a:solidFill>
                  <a:srgbClr val="16382D"/>
                </a:solidFill>
              </a:rPr>
              <a:t>gli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organismi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internazionali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debbono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essere</a:t>
            </a:r>
            <a:r>
              <a:rPr sz="1350" b="1" dirty="0">
                <a:solidFill>
                  <a:srgbClr val="16382D"/>
                </a:solidFill>
              </a:rPr>
              <a:t> </a:t>
            </a:r>
            <a:r>
              <a:rPr sz="1350" b="1" dirty="0" err="1">
                <a:solidFill>
                  <a:srgbClr val="16382D"/>
                </a:solidFill>
              </a:rPr>
              <a:t>curati</a:t>
            </a:r>
            <a:r>
              <a:rPr sz="1350" b="1" dirty="0">
                <a:solidFill>
                  <a:srgbClr val="16382D"/>
                </a:solidFill>
              </a:rPr>
              <a:t> con grande </a:t>
            </a:r>
            <a:r>
              <a:rPr sz="1350" b="1" dirty="0" err="1">
                <a:solidFill>
                  <a:srgbClr val="16382D"/>
                </a:solidFill>
              </a:rPr>
              <a:t>attenzione</a:t>
            </a:r>
            <a:r>
              <a:rPr sz="1350" b="1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9670521-59B4-40D9-A6DA-BB07B90834F3}"/>
              </a:ext>
            </a:extLst>
          </p:cNvPr>
          <p:cNvSpPr>
            <a:spLocks noGrp="1"/>
          </p:cNvSpPr>
          <p:nvPr/>
        </p:nvSpPr>
        <p:spPr>
          <a:xfrm>
            <a:off x="533400" y="3619500"/>
            <a:ext cx="71437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just">
              <a:buNone/>
              <a:defRPr sz="1200" b="0">
                <a:solidFill>
                  <a:srgbClr val="16382D"/>
                </a:solidFill>
              </a:defRPr>
            </a:pPr>
            <a:r>
              <a:rPr sz="1200" b="0" dirty="0">
                <a:solidFill>
                  <a:srgbClr val="16382D"/>
                </a:solidFill>
              </a:rPr>
              <a:t>Il </a:t>
            </a:r>
            <a:r>
              <a:rPr sz="1200" b="0" dirty="0" err="1">
                <a:solidFill>
                  <a:srgbClr val="16382D"/>
                </a:solidFill>
              </a:rPr>
              <a:t>delegato</a:t>
            </a:r>
            <a:r>
              <a:rPr sz="1200" b="0" dirty="0">
                <a:solidFill>
                  <a:srgbClr val="16382D"/>
                </a:solidFill>
              </a:rPr>
              <a:t> non </a:t>
            </a:r>
            <a:r>
              <a:rPr sz="1200" b="0" dirty="0" err="1">
                <a:solidFill>
                  <a:srgbClr val="16382D"/>
                </a:solidFill>
              </a:rPr>
              <a:t>dovrebbe</a:t>
            </a:r>
            <a:r>
              <a:rPr sz="1200" b="0" dirty="0">
                <a:solidFill>
                  <a:srgbClr val="16382D"/>
                </a:solidFill>
              </a:rPr>
              <a:t> </a:t>
            </a:r>
            <a:r>
              <a:rPr sz="1200" b="0" dirty="0" err="1">
                <a:solidFill>
                  <a:srgbClr val="16382D"/>
                </a:solidFill>
              </a:rPr>
              <a:t>essere</a:t>
            </a:r>
            <a:r>
              <a:rPr sz="1200" b="0" dirty="0">
                <a:solidFill>
                  <a:srgbClr val="16382D"/>
                </a:solidFill>
              </a:rPr>
              <a:t> </a:t>
            </a:r>
            <a:r>
              <a:rPr sz="1200" b="0" dirty="0" err="1">
                <a:solidFill>
                  <a:srgbClr val="16382D"/>
                </a:solidFill>
              </a:rPr>
              <a:t>soltanto</a:t>
            </a:r>
            <a:r>
              <a:rPr sz="1200" b="0" dirty="0">
                <a:solidFill>
                  <a:srgbClr val="16382D"/>
                </a:solidFill>
              </a:rPr>
              <a:t> il </a:t>
            </a:r>
            <a:r>
              <a:rPr sz="1200" b="0" dirty="0" err="1">
                <a:solidFill>
                  <a:srgbClr val="16382D"/>
                </a:solidFill>
              </a:rPr>
              <a:t>referente</a:t>
            </a:r>
            <a:r>
              <a:rPr sz="1200" b="0" dirty="0">
                <a:solidFill>
                  <a:srgbClr val="16382D"/>
                </a:solidFill>
              </a:rPr>
              <a:t> per le </a:t>
            </a:r>
            <a:r>
              <a:rPr sz="1200" b="0" dirty="0" err="1">
                <a:solidFill>
                  <a:srgbClr val="16382D"/>
                </a:solidFill>
              </a:rPr>
              <a:t>iscrizioni</a:t>
            </a:r>
            <a:r>
              <a:rPr sz="1200" b="0" dirty="0">
                <a:solidFill>
                  <a:srgbClr val="16382D"/>
                </a:solidFill>
              </a:rPr>
              <a:t> alle </a:t>
            </a:r>
            <a:r>
              <a:rPr sz="1200" b="0" dirty="0" err="1">
                <a:solidFill>
                  <a:srgbClr val="16382D"/>
                </a:solidFill>
              </a:rPr>
              <a:t>gare</a:t>
            </a:r>
            <a:r>
              <a:rPr sz="1200" b="0" dirty="0">
                <a:solidFill>
                  <a:srgbClr val="16382D"/>
                </a:solidFill>
              </a:rPr>
              <a:t>. </a:t>
            </a:r>
            <a:r>
              <a:rPr sz="1200" b="0" dirty="0" err="1">
                <a:solidFill>
                  <a:srgbClr val="16382D"/>
                </a:solidFill>
              </a:rPr>
              <a:t>Dovrebbe</a:t>
            </a:r>
            <a:r>
              <a:rPr sz="1200" b="0" dirty="0">
                <a:solidFill>
                  <a:srgbClr val="16382D"/>
                </a:solidFill>
              </a:rPr>
              <a:t> </a:t>
            </a:r>
            <a:r>
              <a:rPr sz="1200" b="0" dirty="0" err="1">
                <a:solidFill>
                  <a:srgbClr val="16382D"/>
                </a:solidFill>
              </a:rPr>
              <a:t>presentare</a:t>
            </a:r>
            <a:r>
              <a:rPr sz="1200" b="0" dirty="0">
                <a:solidFill>
                  <a:srgbClr val="16382D"/>
                </a:solidFill>
              </a:rPr>
              <a:t> AGIS ai </a:t>
            </a:r>
            <a:r>
              <a:rPr sz="1200" b="0" dirty="0" err="1">
                <a:solidFill>
                  <a:srgbClr val="16382D"/>
                </a:solidFill>
              </a:rPr>
              <a:t>potenziali</a:t>
            </a:r>
            <a:r>
              <a:rPr sz="1200" b="0" dirty="0">
                <a:solidFill>
                  <a:srgbClr val="16382D"/>
                </a:solidFill>
              </a:rPr>
              <a:t> </a:t>
            </a:r>
            <a:r>
              <a:rPr sz="1200" b="0" dirty="0" err="1">
                <a:solidFill>
                  <a:srgbClr val="16382D"/>
                </a:solidFill>
              </a:rPr>
              <a:t>soci</a:t>
            </a:r>
            <a:r>
              <a:rPr sz="1200" b="0" dirty="0">
                <a:solidFill>
                  <a:srgbClr val="16382D"/>
                </a:solidFill>
              </a:rPr>
              <a:t>, </a:t>
            </a:r>
            <a:r>
              <a:rPr sz="1200" b="0" dirty="0" err="1">
                <a:solidFill>
                  <a:srgbClr val="16382D"/>
                </a:solidFill>
              </a:rPr>
              <a:t>raccogliere</a:t>
            </a:r>
            <a:r>
              <a:rPr sz="1200" b="0" dirty="0">
                <a:solidFill>
                  <a:srgbClr val="16382D"/>
                </a:solidFill>
              </a:rPr>
              <a:t> </a:t>
            </a:r>
            <a:r>
              <a:rPr sz="1200" b="0" dirty="0" err="1">
                <a:solidFill>
                  <a:srgbClr val="16382D"/>
                </a:solidFill>
              </a:rPr>
              <a:t>esigenze</a:t>
            </a:r>
            <a:r>
              <a:rPr sz="1200" b="0" dirty="0">
                <a:solidFill>
                  <a:srgbClr val="16382D"/>
                </a:solidFill>
              </a:rPr>
              <a:t> e </a:t>
            </a:r>
            <a:r>
              <a:rPr sz="1200" b="0" dirty="0" err="1">
                <a:solidFill>
                  <a:srgbClr val="16382D"/>
                </a:solidFill>
              </a:rPr>
              <a:t>proposte</a:t>
            </a:r>
            <a:r>
              <a:rPr sz="1200" b="0" dirty="0">
                <a:solidFill>
                  <a:srgbClr val="16382D"/>
                </a:solidFill>
              </a:rPr>
              <a:t>, </a:t>
            </a:r>
            <a:r>
              <a:rPr sz="1200" b="0" dirty="0" err="1">
                <a:solidFill>
                  <a:srgbClr val="16382D"/>
                </a:solidFill>
              </a:rPr>
              <a:t>promuovere</a:t>
            </a:r>
            <a:r>
              <a:rPr sz="1200" b="0" dirty="0">
                <a:solidFill>
                  <a:srgbClr val="16382D"/>
                </a:solidFill>
              </a:rPr>
              <a:t> le </a:t>
            </a:r>
            <a:r>
              <a:rPr sz="1200" b="0" dirty="0" err="1">
                <a:solidFill>
                  <a:srgbClr val="16382D"/>
                </a:solidFill>
              </a:rPr>
              <a:t>iniziative</a:t>
            </a:r>
            <a:r>
              <a:rPr sz="1200" b="0" dirty="0">
                <a:solidFill>
                  <a:srgbClr val="16382D"/>
                </a:solidFill>
              </a:rPr>
              <a:t> e </a:t>
            </a:r>
            <a:r>
              <a:rPr sz="1200" b="0" dirty="0" err="1">
                <a:solidFill>
                  <a:srgbClr val="16382D"/>
                </a:solidFill>
              </a:rPr>
              <a:t>mantenere</a:t>
            </a:r>
            <a:r>
              <a:rPr sz="1200" b="0" dirty="0">
                <a:solidFill>
                  <a:srgbClr val="16382D"/>
                </a:solidFill>
              </a:rPr>
              <a:t> un </a:t>
            </a:r>
            <a:r>
              <a:rPr sz="1200" b="0" dirty="0" err="1">
                <a:solidFill>
                  <a:srgbClr val="16382D"/>
                </a:solidFill>
              </a:rPr>
              <a:t>collegamento</a:t>
            </a:r>
            <a:r>
              <a:rPr sz="1200" b="0" dirty="0">
                <a:solidFill>
                  <a:srgbClr val="16382D"/>
                </a:solidFill>
              </a:rPr>
              <a:t> stabile con la </a:t>
            </a:r>
            <a:r>
              <a:rPr sz="1200" b="0" dirty="0" err="1">
                <a:solidFill>
                  <a:srgbClr val="16382D"/>
                </a:solidFill>
              </a:rPr>
              <a:t>struttura</a:t>
            </a:r>
            <a:r>
              <a:rPr sz="1200" b="0" dirty="0">
                <a:solidFill>
                  <a:srgbClr val="16382D"/>
                </a:solidFill>
              </a:rPr>
              <a:t> </a:t>
            </a:r>
            <a:r>
              <a:rPr sz="1200" b="0" dirty="0" err="1">
                <a:solidFill>
                  <a:srgbClr val="16382D"/>
                </a:solidFill>
              </a:rPr>
              <a:t>regionale</a:t>
            </a:r>
            <a:r>
              <a:rPr sz="1200" b="0" dirty="0">
                <a:solidFill>
                  <a:srgbClr val="16382D"/>
                </a:solidFill>
              </a:rPr>
              <a:t> e </a:t>
            </a:r>
            <a:r>
              <a:rPr sz="1200" b="0" dirty="0" err="1">
                <a:solidFill>
                  <a:srgbClr val="16382D"/>
                </a:solidFill>
              </a:rPr>
              <a:t>nazionale</a:t>
            </a:r>
            <a:r>
              <a:rPr sz="1200" b="0" dirty="0">
                <a:solidFill>
                  <a:srgbClr val="16382D"/>
                </a:solidFill>
              </a:rPr>
              <a:t>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C138DF-3F2F-41B1-BD82-2B02F344FB72}"/>
              </a:ext>
            </a:extLst>
          </p:cNvPr>
          <p:cNvSpPr>
            <a:spLocks noGrp="1"/>
          </p:cNvSpPr>
          <p:nvPr/>
        </p:nvSpPr>
        <p:spPr>
          <a:xfrm>
            <a:off x="533400" y="5000625"/>
            <a:ext cx="7143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16382D"/>
                </a:solidFill>
              </a:defRPr>
            </a:pPr>
            <a:r>
              <a:rPr sz="1275" b="0">
                <a:solidFill>
                  <a:srgbClr val="16382D"/>
                </a:solidFill>
              </a:rPr>
              <a:t>Sosterremo i delegati con un mandato chiaro, strumenti comuni, formazione periodica e un confronto stabile con la struttura regionale e nazionale.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769FCBA5-8B6D-446F-9E72-84AD29B503AB}"/>
              </a:ext>
            </a:extLst>
          </p:cNvPr>
          <p:cNvSpPr>
            <a:spLocks noGrp="1"/>
          </p:cNvSpPr>
          <p:nvPr/>
        </p:nvSpPr>
        <p:spPr>
          <a:xfrm>
            <a:off x="8096250" y="1809750"/>
            <a:ext cx="3543300" cy="3714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A8295CA3-BAD4-47FD-B34E-CE77867E9BC5}"/>
              </a:ext>
            </a:extLst>
          </p:cNvPr>
          <p:cNvSpPr>
            <a:spLocks noGrp="1"/>
          </p:cNvSpPr>
          <p:nvPr/>
        </p:nvSpPr>
        <p:spPr>
          <a:xfrm>
            <a:off x="8429625" y="2095500"/>
            <a:ext cx="2857500" cy="38100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125" b="1">
                <a:solidFill>
                  <a:srgbClr val="D6A92D"/>
                </a:solidFill>
              </a:defRPr>
            </a:pPr>
            <a:r>
              <a:rPr sz="1125" b="1">
                <a:solidFill>
                  <a:srgbClr val="D6A92D"/>
                </a:solidFill>
              </a:rPr>
              <a:t>UNA RETE ATTIVA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0048F8BC-13E2-46CF-B071-C383814ACAD1}"/>
              </a:ext>
            </a:extLst>
          </p:cNvPr>
          <p:cNvSpPr>
            <a:spLocks noGrp="1"/>
          </p:cNvSpPr>
          <p:nvPr/>
        </p:nvSpPr>
        <p:spPr>
          <a:xfrm>
            <a:off x="8429625" y="2838450"/>
            <a:ext cx="2857500" cy="60960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Obiettivi misurabili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BC613BC-4606-41C9-9334-A5386AC559CC}"/>
              </a:ext>
            </a:extLst>
          </p:cNvPr>
          <p:cNvSpPr>
            <a:spLocks noGrp="1"/>
          </p:cNvSpPr>
          <p:nvPr/>
        </p:nvSpPr>
        <p:spPr>
          <a:xfrm>
            <a:off x="8429625" y="3581400"/>
            <a:ext cx="2857500" cy="60960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txBody>
          <a:bodyPr anchor="t"/>
          <a:lstStyle/>
          <a:p>
            <a:pPr algn="just">
              <a:buNone/>
              <a:defRPr sz="1275" b="1">
                <a:solidFill>
                  <a:srgbClr val="FFFFFF"/>
                </a:solidFill>
              </a:defRPr>
            </a:pPr>
            <a:r>
              <a:rPr lang="it-IT" sz="1275" b="1" dirty="0">
                <a:solidFill>
                  <a:srgbClr val="FFFFFF"/>
                </a:solidFill>
              </a:rPr>
              <a:t>N</a:t>
            </a:r>
            <a:r>
              <a:rPr sz="1275" b="1" dirty="0" err="1">
                <a:solidFill>
                  <a:srgbClr val="FFFFFF"/>
                </a:solidFill>
              </a:rPr>
              <a:t>uovi</a:t>
            </a:r>
            <a:r>
              <a:rPr sz="1275" b="1" dirty="0">
                <a:solidFill>
                  <a:srgbClr val="FFFFFF"/>
                </a:solidFill>
              </a:rPr>
              <a:t> </a:t>
            </a:r>
            <a:r>
              <a:rPr sz="1275" b="1" dirty="0" err="1">
                <a:solidFill>
                  <a:srgbClr val="FFFFFF"/>
                </a:solidFill>
              </a:rPr>
              <a:t>soci</a:t>
            </a:r>
            <a:r>
              <a:rPr sz="1275" b="1" dirty="0">
                <a:solidFill>
                  <a:srgbClr val="FFFFFF"/>
                </a:solidFill>
              </a:rPr>
              <a:t>, </a:t>
            </a:r>
            <a:r>
              <a:rPr sz="1275" b="1" dirty="0" err="1">
                <a:solidFill>
                  <a:srgbClr val="FFFFFF"/>
                </a:solidFill>
              </a:rPr>
              <a:t>partecipazione</a:t>
            </a:r>
            <a:r>
              <a:rPr sz="1275" b="1" dirty="0">
                <a:solidFill>
                  <a:srgbClr val="FFFFFF"/>
                </a:solidFill>
              </a:rPr>
              <a:t> e </a:t>
            </a:r>
            <a:r>
              <a:rPr sz="1275" b="1" dirty="0" err="1">
                <a:solidFill>
                  <a:srgbClr val="FFFFFF"/>
                </a:solidFill>
              </a:rPr>
              <a:t>iniziative</a:t>
            </a:r>
            <a:r>
              <a:rPr sz="1275" b="1" dirty="0">
                <a:solidFill>
                  <a:srgbClr val="FFFFFF"/>
                </a:solidFill>
              </a:rPr>
              <a:t> </a:t>
            </a:r>
            <a:r>
              <a:rPr sz="1275" b="1" dirty="0" err="1">
                <a:solidFill>
                  <a:srgbClr val="FFFFFF"/>
                </a:solidFill>
              </a:rPr>
              <a:t>locali</a:t>
            </a:r>
            <a:endParaRPr sz="1275" b="1" dirty="0">
              <a:solidFill>
                <a:srgbClr val="FFFFFF"/>
              </a:solidFill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43EC5829-32ED-4C5E-B596-A6D908543027}"/>
              </a:ext>
            </a:extLst>
          </p:cNvPr>
          <p:cNvSpPr>
            <a:spLocks noGrp="1"/>
          </p:cNvSpPr>
          <p:nvPr/>
        </p:nvSpPr>
        <p:spPr>
          <a:xfrm>
            <a:off x="8429625" y="4324350"/>
            <a:ext cx="2857500" cy="60960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Coordinamento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D86C43F4-7017-408B-A0E7-E291983D31DA}"/>
              </a:ext>
            </a:extLst>
          </p:cNvPr>
          <p:cNvSpPr>
            <a:spLocks noGrp="1"/>
          </p:cNvSpPr>
          <p:nvPr/>
        </p:nvSpPr>
        <p:spPr>
          <a:xfrm>
            <a:off x="8429625" y="5067300"/>
            <a:ext cx="2857500" cy="609600"/>
          </a:xfrm>
          <a:prstGeom prst="rect">
            <a:avLst/>
          </a:prstGeom>
          <a:solidFill>
            <a:srgbClr val="123D2D"/>
          </a:solidFill>
          <a:ln w="0">
            <a:noFill/>
            <a:prstDash val="solid"/>
          </a:ln>
        </p:spPr>
        <p:txBody>
          <a:bodyPr anchor="t"/>
          <a:lstStyle/>
          <a:p>
            <a:pPr algn="just">
              <a:buNone/>
              <a:defRPr sz="1275" b="1">
                <a:solidFill>
                  <a:srgbClr val="FFFFFF"/>
                </a:solidFill>
              </a:defRPr>
            </a:pPr>
            <a:r>
              <a:rPr lang="it-IT" sz="1275" b="1" dirty="0">
                <a:solidFill>
                  <a:srgbClr val="FFFFFF"/>
                </a:solidFill>
              </a:rPr>
              <a:t>D</a:t>
            </a:r>
            <a:r>
              <a:rPr sz="1275" b="1" dirty="0" err="1">
                <a:solidFill>
                  <a:srgbClr val="FFFFFF"/>
                </a:solidFill>
              </a:rPr>
              <a:t>elegato</a:t>
            </a:r>
            <a:r>
              <a:rPr sz="1275" b="1" dirty="0">
                <a:solidFill>
                  <a:srgbClr val="FFFFFF"/>
                </a:solidFill>
              </a:rPr>
              <a:t>, </a:t>
            </a:r>
            <a:r>
              <a:rPr sz="1275" b="1" dirty="0" err="1">
                <a:solidFill>
                  <a:srgbClr val="FFFFFF"/>
                </a:solidFill>
              </a:rPr>
              <a:t>circolo</a:t>
            </a:r>
            <a:r>
              <a:rPr sz="1275" b="1" dirty="0">
                <a:solidFill>
                  <a:srgbClr val="FFFFFF"/>
                </a:solidFill>
              </a:rPr>
              <a:t>, </a:t>
            </a:r>
            <a:r>
              <a:rPr sz="1275" b="1" dirty="0" err="1">
                <a:solidFill>
                  <a:srgbClr val="FFFFFF"/>
                </a:solidFill>
              </a:rPr>
              <a:t>regione</a:t>
            </a:r>
            <a:r>
              <a:rPr sz="1275" b="1" dirty="0">
                <a:solidFill>
                  <a:srgbClr val="FFFFFF"/>
                </a:solidFill>
              </a:rPr>
              <a:t> e </a:t>
            </a:r>
            <a:r>
              <a:rPr sz="1275" b="1" dirty="0" err="1">
                <a:solidFill>
                  <a:srgbClr val="FFFFFF"/>
                </a:solidFill>
              </a:rPr>
              <a:t>struttura</a:t>
            </a:r>
            <a:r>
              <a:rPr sz="1275" b="1" dirty="0">
                <a:solidFill>
                  <a:srgbClr val="FFFFFF"/>
                </a:solidFill>
              </a:rPr>
              <a:t> </a:t>
            </a:r>
            <a:r>
              <a:rPr sz="1275" b="1" dirty="0" err="1">
                <a:solidFill>
                  <a:srgbClr val="FFFFFF"/>
                </a:solidFill>
              </a:rPr>
              <a:t>nazionale</a:t>
            </a:r>
            <a:endParaRPr sz="1275" b="1" dirty="0">
              <a:solidFill>
                <a:srgbClr val="FFFFFF"/>
              </a:solidFill>
            </a:endParaRPr>
          </a:p>
        </p:txBody>
      </p:sp>
      <p:pic>
        <p:nvPicPr>
          <p:cNvPr id="29" name="Immagine 2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9000" y="152400"/>
            <a:ext cx="552450" cy="5524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84709952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1819</Words>
  <Application>Microsoft Office PowerPoint</Application>
  <DocSecurity>0</DocSecurity>
  <PresentationFormat>Widescreen</PresentationFormat>
  <Paragraphs>155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6" baseType="lpstr">
      <vt:lpstr>Calibri</vt:lpstr>
      <vt:lpstr>ChatGPT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Marco Durante</cp:lastModifiedBy>
  <cp:revision>20</cp:revision>
  <dcterms:created xsi:type="dcterms:W3CDTF">2026-07-29T08:22:59Z</dcterms:created>
  <dcterms:modified xsi:type="dcterms:W3CDTF">2026-08-31T08:47:25Z</dcterms:modified>
</cp:coreProperties>
</file>